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6" r:id="rId2"/>
  </p:sldMasterIdLst>
  <p:notesMasterIdLst>
    <p:notesMasterId r:id="rId17"/>
  </p:notesMasterIdLst>
  <p:sldIdLst>
    <p:sldId id="270" r:id="rId3"/>
    <p:sldId id="559" r:id="rId4"/>
    <p:sldId id="503" r:id="rId5"/>
    <p:sldId id="533" r:id="rId6"/>
    <p:sldId id="504" r:id="rId7"/>
    <p:sldId id="534" r:id="rId8"/>
    <p:sldId id="505" r:id="rId9"/>
    <p:sldId id="506" r:id="rId10"/>
    <p:sldId id="507" r:id="rId11"/>
    <p:sldId id="535" r:id="rId12"/>
    <p:sldId id="545" r:id="rId13"/>
    <p:sldId id="536" r:id="rId14"/>
    <p:sldId id="511" r:id="rId15"/>
    <p:sldId id="50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her Novick" initials="A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F2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007" autoAdjust="0"/>
    <p:restoredTop sz="95807" autoAdjust="0"/>
  </p:normalViewPr>
  <p:slideViewPr>
    <p:cSldViewPr snapToGrid="0" snapToObjects="1">
      <p:cViewPr varScale="1">
        <p:scale>
          <a:sx n="120" d="100"/>
          <a:sy n="120" d="100"/>
        </p:scale>
        <p:origin x="139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EE9AF-A214-3F4B-BB74-E6528C3CE60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8B5B6-EC98-CF48-9E7B-EFE70A4C7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83B760B-7F00-9E46-893E-56B1BA186D6D}" type="slidenum">
              <a:rPr lang="en-US" sz="1200">
                <a:latin typeface="Calibri" charset="0"/>
              </a:rPr>
              <a:pPr eaLnBrk="1" hangingPunct="1"/>
              <a:t>1</a:t>
            </a:fld>
            <a:endParaRPr lang="en-US" sz="12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54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030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80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20E4EE9D-A9AE-634E-8BA3-E2C0466837CB}" type="slidenum">
              <a:rPr lang="en-US" sz="1200">
                <a:solidFill>
                  <a:srgbClr val="898989"/>
                </a:solidFill>
                <a:latin typeface="Calibri" charset="0"/>
              </a:rPr>
              <a:pPr algn="r" eaLnBrk="1" hangingPunct="1"/>
              <a:t>‹#›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7" name="Picture 6" descr="PPTCoverTITLEv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77"/>
          <a:stretch>
            <a:fillRect/>
          </a:stretch>
        </p:blipFill>
        <p:spPr bwMode="auto">
          <a:xfrm>
            <a:off x="0" y="3962400"/>
            <a:ext cx="91440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649748" y="1447800"/>
            <a:ext cx="6477000" cy="8604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623870" y="2564922"/>
            <a:ext cx="5715000" cy="914400"/>
          </a:xfrm>
        </p:spPr>
        <p:txBody>
          <a:bodyPr>
            <a:normAutofit fontScale="92500" lnSpcReduction="20000"/>
          </a:bodyPr>
          <a:lstStyle>
            <a:lvl1pPr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1447800"/>
            <a:ext cx="2438400" cy="1981200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8C777-D71E-914A-BECD-22421BF9D8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61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3888" y="297319"/>
            <a:ext cx="7886700" cy="1923367"/>
          </a:xfrm>
        </p:spPr>
        <p:txBody>
          <a:bodyPr anchor="ctr">
            <a:normAutofit/>
          </a:bodyPr>
          <a:lstStyle>
            <a:lvl1pPr algn="ctr">
              <a:defRPr sz="4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623888" y="2424793"/>
            <a:ext cx="7886700" cy="324303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23888" y="2128122"/>
            <a:ext cx="7891462" cy="185128"/>
            <a:chOff x="584834" y="970817"/>
            <a:chExt cx="2923905" cy="264051"/>
          </a:xfrm>
        </p:grpSpPr>
        <p:sp>
          <p:nvSpPr>
            <p:cNvPr id="12" name="Parallelogram 11"/>
            <p:cNvSpPr/>
            <p:nvPr userDrawn="1"/>
          </p:nvSpPr>
          <p:spPr>
            <a:xfrm>
              <a:off x="813164" y="1105401"/>
              <a:ext cx="2695575" cy="129467"/>
            </a:xfrm>
            <a:prstGeom prst="parallelogram">
              <a:avLst>
                <a:gd name="adj" fmla="val 192376"/>
              </a:avLst>
            </a:prstGeom>
            <a:solidFill>
              <a:srgbClr val="B2B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" name="Parallelogram 12"/>
            <p:cNvSpPr/>
            <p:nvPr userDrawn="1"/>
          </p:nvSpPr>
          <p:spPr>
            <a:xfrm>
              <a:off x="584834" y="1059629"/>
              <a:ext cx="2695575" cy="129465"/>
            </a:xfrm>
            <a:prstGeom prst="parallelogram">
              <a:avLst>
                <a:gd name="adj" fmla="val 19237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Parallelogram 13"/>
            <p:cNvSpPr/>
            <p:nvPr userDrawn="1"/>
          </p:nvSpPr>
          <p:spPr>
            <a:xfrm>
              <a:off x="804864" y="1013535"/>
              <a:ext cx="2695575" cy="129465"/>
            </a:xfrm>
            <a:prstGeom prst="parallelogram">
              <a:avLst>
                <a:gd name="adj" fmla="val 192376"/>
              </a:avLst>
            </a:prstGeom>
            <a:solidFill>
              <a:srgbClr val="0F5E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" name="Parallelogram 14"/>
            <p:cNvSpPr/>
            <p:nvPr userDrawn="1"/>
          </p:nvSpPr>
          <p:spPr>
            <a:xfrm>
              <a:off x="584835" y="970817"/>
              <a:ext cx="2695575" cy="129465"/>
            </a:xfrm>
            <a:prstGeom prst="parallelogram">
              <a:avLst>
                <a:gd name="adj" fmla="val 192376"/>
              </a:avLst>
            </a:prstGeom>
            <a:solidFill>
              <a:srgbClr val="4454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4238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5896"/>
            <a:ext cx="7886700" cy="843189"/>
          </a:xfrm>
        </p:spPr>
        <p:txBody>
          <a:bodyPr>
            <a:normAutofit/>
          </a:bodyPr>
          <a:lstStyle>
            <a:lvl1pPr algn="ct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518" y="698500"/>
            <a:ext cx="9139928" cy="297669"/>
            <a:chOff x="9518" y="743453"/>
            <a:chExt cx="9139928" cy="200900"/>
          </a:xfrm>
        </p:grpSpPr>
        <p:sp>
          <p:nvSpPr>
            <p:cNvPr id="44" name="Parallelogram 43"/>
            <p:cNvSpPr/>
            <p:nvPr/>
          </p:nvSpPr>
          <p:spPr>
            <a:xfrm>
              <a:off x="4094480" y="743453"/>
              <a:ext cx="5054966" cy="200900"/>
            </a:xfrm>
            <a:custGeom>
              <a:avLst/>
              <a:gdLst>
                <a:gd name="connsiteX0" fmla="*/ 0 w 5049520"/>
                <a:gd name="connsiteY0" fmla="*/ 185128 h 185128"/>
                <a:gd name="connsiteX1" fmla="*/ 356142 w 5049520"/>
                <a:gd name="connsiteY1" fmla="*/ 0 h 185128"/>
                <a:gd name="connsiteX2" fmla="*/ 5049520 w 5049520"/>
                <a:gd name="connsiteY2" fmla="*/ 0 h 185128"/>
                <a:gd name="connsiteX3" fmla="*/ 4693378 w 5049520"/>
                <a:gd name="connsiteY3" fmla="*/ 185128 h 185128"/>
                <a:gd name="connsiteX4" fmla="*/ 0 w 5049520"/>
                <a:gd name="connsiteY4" fmla="*/ 185128 h 185128"/>
                <a:gd name="connsiteX0" fmla="*/ 0 w 5049520"/>
                <a:gd name="connsiteY0" fmla="*/ 185128 h 185128"/>
                <a:gd name="connsiteX1" fmla="*/ 356142 w 5049520"/>
                <a:gd name="connsiteY1" fmla="*/ 0 h 185128"/>
                <a:gd name="connsiteX2" fmla="*/ 5049520 w 5049520"/>
                <a:gd name="connsiteY2" fmla="*/ 0 h 185128"/>
                <a:gd name="connsiteX3" fmla="*/ 4693378 w 5049520"/>
                <a:gd name="connsiteY3" fmla="*/ 185128 h 185128"/>
                <a:gd name="connsiteX4" fmla="*/ 0 w 5049520"/>
                <a:gd name="connsiteY4" fmla="*/ 185128 h 185128"/>
                <a:gd name="connsiteX0" fmla="*/ 0 w 5049520"/>
                <a:gd name="connsiteY0" fmla="*/ 185128 h 185128"/>
                <a:gd name="connsiteX1" fmla="*/ 356142 w 5049520"/>
                <a:gd name="connsiteY1" fmla="*/ 0 h 185128"/>
                <a:gd name="connsiteX2" fmla="*/ 5049520 w 5049520"/>
                <a:gd name="connsiteY2" fmla="*/ 0 h 185128"/>
                <a:gd name="connsiteX3" fmla="*/ 5029566 w 5049520"/>
                <a:gd name="connsiteY3" fmla="*/ 185128 h 185128"/>
                <a:gd name="connsiteX4" fmla="*/ 0 w 5049520"/>
                <a:gd name="connsiteY4" fmla="*/ 185128 h 185128"/>
                <a:gd name="connsiteX0" fmla="*/ 0 w 5054966"/>
                <a:gd name="connsiteY0" fmla="*/ 185128 h 185128"/>
                <a:gd name="connsiteX1" fmla="*/ 356142 w 5054966"/>
                <a:gd name="connsiteY1" fmla="*/ 0 h 185128"/>
                <a:gd name="connsiteX2" fmla="*/ 5049520 w 5054966"/>
                <a:gd name="connsiteY2" fmla="*/ 0 h 185128"/>
                <a:gd name="connsiteX3" fmla="*/ 5054966 w 5054966"/>
                <a:gd name="connsiteY3" fmla="*/ 185128 h 185128"/>
                <a:gd name="connsiteX4" fmla="*/ 0 w 5054966"/>
                <a:gd name="connsiteY4" fmla="*/ 185128 h 185128"/>
                <a:gd name="connsiteX0" fmla="*/ 0 w 5049520"/>
                <a:gd name="connsiteY0" fmla="*/ 185128 h 185128"/>
                <a:gd name="connsiteX1" fmla="*/ 356142 w 5049520"/>
                <a:gd name="connsiteY1" fmla="*/ 0 h 185128"/>
                <a:gd name="connsiteX2" fmla="*/ 5049520 w 5049520"/>
                <a:gd name="connsiteY2" fmla="*/ 0 h 185128"/>
                <a:gd name="connsiteX3" fmla="*/ 5042266 w 5049520"/>
                <a:gd name="connsiteY3" fmla="*/ 185128 h 185128"/>
                <a:gd name="connsiteX4" fmla="*/ 0 w 5049520"/>
                <a:gd name="connsiteY4" fmla="*/ 185128 h 185128"/>
                <a:gd name="connsiteX0" fmla="*/ 0 w 5054966"/>
                <a:gd name="connsiteY0" fmla="*/ 185128 h 185128"/>
                <a:gd name="connsiteX1" fmla="*/ 356142 w 5054966"/>
                <a:gd name="connsiteY1" fmla="*/ 0 h 185128"/>
                <a:gd name="connsiteX2" fmla="*/ 5049520 w 5054966"/>
                <a:gd name="connsiteY2" fmla="*/ 0 h 185128"/>
                <a:gd name="connsiteX3" fmla="*/ 5054966 w 5054966"/>
                <a:gd name="connsiteY3" fmla="*/ 185128 h 185128"/>
                <a:gd name="connsiteX4" fmla="*/ 0 w 5054966"/>
                <a:gd name="connsiteY4" fmla="*/ 185128 h 185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4966" h="185128">
                  <a:moveTo>
                    <a:pt x="0" y="185128"/>
                  </a:moveTo>
                  <a:lnTo>
                    <a:pt x="356142" y="0"/>
                  </a:lnTo>
                  <a:lnTo>
                    <a:pt x="5049520" y="0"/>
                  </a:lnTo>
                  <a:lnTo>
                    <a:pt x="5054966" y="185128"/>
                  </a:lnTo>
                  <a:lnTo>
                    <a:pt x="0" y="185128"/>
                  </a:lnTo>
                  <a:close/>
                </a:path>
              </a:pathLst>
            </a:custGeom>
            <a:solidFill>
              <a:srgbClr val="B2B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3" name="Parallelogram 42"/>
            <p:cNvSpPr/>
            <p:nvPr/>
          </p:nvSpPr>
          <p:spPr>
            <a:xfrm>
              <a:off x="9518" y="743453"/>
              <a:ext cx="4450087" cy="200900"/>
            </a:xfrm>
            <a:custGeom>
              <a:avLst/>
              <a:gdLst>
                <a:gd name="connsiteX0" fmla="*/ 0 w 7898225"/>
                <a:gd name="connsiteY0" fmla="*/ 90769 h 90769"/>
                <a:gd name="connsiteX1" fmla="*/ 174618 w 7898225"/>
                <a:gd name="connsiteY1" fmla="*/ 0 h 90769"/>
                <a:gd name="connsiteX2" fmla="*/ 7898225 w 7898225"/>
                <a:gd name="connsiteY2" fmla="*/ 0 h 90769"/>
                <a:gd name="connsiteX3" fmla="*/ 7723607 w 7898225"/>
                <a:gd name="connsiteY3" fmla="*/ 90769 h 90769"/>
                <a:gd name="connsiteX4" fmla="*/ 0 w 7898225"/>
                <a:gd name="connsiteY4" fmla="*/ 90769 h 90769"/>
                <a:gd name="connsiteX0" fmla="*/ 0 w 7898225"/>
                <a:gd name="connsiteY0" fmla="*/ 97119 h 97119"/>
                <a:gd name="connsiteX1" fmla="*/ 15868 w 7898225"/>
                <a:gd name="connsiteY1" fmla="*/ 0 h 97119"/>
                <a:gd name="connsiteX2" fmla="*/ 7898225 w 7898225"/>
                <a:gd name="connsiteY2" fmla="*/ 6350 h 97119"/>
                <a:gd name="connsiteX3" fmla="*/ 7723607 w 7898225"/>
                <a:gd name="connsiteY3" fmla="*/ 97119 h 97119"/>
                <a:gd name="connsiteX4" fmla="*/ 0 w 7898225"/>
                <a:gd name="connsiteY4" fmla="*/ 97119 h 97119"/>
                <a:gd name="connsiteX0" fmla="*/ 6357 w 7904582"/>
                <a:gd name="connsiteY0" fmla="*/ 97119 h 97119"/>
                <a:gd name="connsiteX1" fmla="*/ 0 w 7904582"/>
                <a:gd name="connsiteY1" fmla="*/ 0 h 97119"/>
                <a:gd name="connsiteX2" fmla="*/ 7904582 w 7904582"/>
                <a:gd name="connsiteY2" fmla="*/ 6350 h 97119"/>
                <a:gd name="connsiteX3" fmla="*/ 7729964 w 7904582"/>
                <a:gd name="connsiteY3" fmla="*/ 97119 h 97119"/>
                <a:gd name="connsiteX4" fmla="*/ 6357 w 7904582"/>
                <a:gd name="connsiteY4" fmla="*/ 97119 h 97119"/>
                <a:gd name="connsiteX0" fmla="*/ 6357 w 7904582"/>
                <a:gd name="connsiteY0" fmla="*/ 97119 h 97119"/>
                <a:gd name="connsiteX1" fmla="*/ 0 w 7904582"/>
                <a:gd name="connsiteY1" fmla="*/ 0 h 97119"/>
                <a:gd name="connsiteX2" fmla="*/ 7904582 w 7904582"/>
                <a:gd name="connsiteY2" fmla="*/ 6350 h 97119"/>
                <a:gd name="connsiteX3" fmla="*/ 7729964 w 7904582"/>
                <a:gd name="connsiteY3" fmla="*/ 97119 h 97119"/>
                <a:gd name="connsiteX4" fmla="*/ 6357 w 7904582"/>
                <a:gd name="connsiteY4" fmla="*/ 97119 h 97119"/>
                <a:gd name="connsiteX0" fmla="*/ 0 w 7898225"/>
                <a:gd name="connsiteY0" fmla="*/ 97119 h 97119"/>
                <a:gd name="connsiteX1" fmla="*/ 66668 w 7898225"/>
                <a:gd name="connsiteY1" fmla="*/ 0 h 97119"/>
                <a:gd name="connsiteX2" fmla="*/ 7898225 w 7898225"/>
                <a:gd name="connsiteY2" fmla="*/ 6350 h 97119"/>
                <a:gd name="connsiteX3" fmla="*/ 7723607 w 7898225"/>
                <a:gd name="connsiteY3" fmla="*/ 97119 h 97119"/>
                <a:gd name="connsiteX4" fmla="*/ 0 w 7898225"/>
                <a:gd name="connsiteY4" fmla="*/ 97119 h 97119"/>
                <a:gd name="connsiteX0" fmla="*/ 7 w 7898232"/>
                <a:gd name="connsiteY0" fmla="*/ 97119 h 97119"/>
                <a:gd name="connsiteX1" fmla="*/ 0 w 7898232"/>
                <a:gd name="connsiteY1" fmla="*/ 0 h 97119"/>
                <a:gd name="connsiteX2" fmla="*/ 7898232 w 7898232"/>
                <a:gd name="connsiteY2" fmla="*/ 6350 h 97119"/>
                <a:gd name="connsiteX3" fmla="*/ 7723614 w 7898232"/>
                <a:gd name="connsiteY3" fmla="*/ 97119 h 97119"/>
                <a:gd name="connsiteX4" fmla="*/ 7 w 7898232"/>
                <a:gd name="connsiteY4" fmla="*/ 97119 h 97119"/>
                <a:gd name="connsiteX0" fmla="*/ 7 w 7898232"/>
                <a:gd name="connsiteY0" fmla="*/ 97119 h 97119"/>
                <a:gd name="connsiteX1" fmla="*/ 0 w 7898232"/>
                <a:gd name="connsiteY1" fmla="*/ 0 h 97119"/>
                <a:gd name="connsiteX2" fmla="*/ 7898232 w 7898232"/>
                <a:gd name="connsiteY2" fmla="*/ 6350 h 97119"/>
                <a:gd name="connsiteX3" fmla="*/ 7886936 w 7898232"/>
                <a:gd name="connsiteY3" fmla="*/ 97119 h 97119"/>
                <a:gd name="connsiteX4" fmla="*/ 7 w 7898232"/>
                <a:gd name="connsiteY4" fmla="*/ 97119 h 97119"/>
                <a:gd name="connsiteX0" fmla="*/ 7 w 8584181"/>
                <a:gd name="connsiteY0" fmla="*/ 97119 h 97119"/>
                <a:gd name="connsiteX1" fmla="*/ 0 w 8584181"/>
                <a:gd name="connsiteY1" fmla="*/ 0 h 97119"/>
                <a:gd name="connsiteX2" fmla="*/ 8584181 w 8584181"/>
                <a:gd name="connsiteY2" fmla="*/ 6350 h 97119"/>
                <a:gd name="connsiteX3" fmla="*/ 7886936 w 8584181"/>
                <a:gd name="connsiteY3" fmla="*/ 97119 h 97119"/>
                <a:gd name="connsiteX4" fmla="*/ 7 w 8584181"/>
                <a:gd name="connsiteY4" fmla="*/ 97119 h 97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84181" h="97119">
                  <a:moveTo>
                    <a:pt x="7" y="97119"/>
                  </a:moveTo>
                  <a:cubicBezTo>
                    <a:pt x="5" y="64746"/>
                    <a:pt x="2" y="32373"/>
                    <a:pt x="0" y="0"/>
                  </a:cubicBezTo>
                  <a:lnTo>
                    <a:pt x="8584181" y="6350"/>
                  </a:lnTo>
                  <a:lnTo>
                    <a:pt x="7886936" y="97119"/>
                  </a:lnTo>
                  <a:lnTo>
                    <a:pt x="7" y="971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2687" y="698500"/>
            <a:ext cx="7880230" cy="297669"/>
            <a:chOff x="612687" y="809032"/>
            <a:chExt cx="7880230" cy="120719"/>
          </a:xfrm>
        </p:grpSpPr>
        <p:sp>
          <p:nvSpPr>
            <p:cNvPr id="37" name="Parallelogram 36"/>
            <p:cNvSpPr/>
            <p:nvPr/>
          </p:nvSpPr>
          <p:spPr>
            <a:xfrm>
              <a:off x="1207376" y="838982"/>
              <a:ext cx="7285541" cy="90769"/>
            </a:xfrm>
            <a:prstGeom prst="parallelogram">
              <a:avLst>
                <a:gd name="adj" fmla="val 192376"/>
              </a:avLst>
            </a:prstGeom>
            <a:solidFill>
              <a:srgbClr val="0F5E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2" name="Parallelogram 41"/>
            <p:cNvSpPr/>
            <p:nvPr/>
          </p:nvSpPr>
          <p:spPr>
            <a:xfrm>
              <a:off x="612687" y="809032"/>
              <a:ext cx="7285541" cy="90769"/>
            </a:xfrm>
            <a:prstGeom prst="parallelogram">
              <a:avLst>
                <a:gd name="adj" fmla="val 192376"/>
              </a:avLst>
            </a:prstGeom>
            <a:solidFill>
              <a:srgbClr val="4454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217" y="698500"/>
            <a:ext cx="577769" cy="297669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E812FEB-E29F-AA41-877E-D13330E416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01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1923367"/>
          </a:xfrm>
        </p:spPr>
        <p:txBody>
          <a:bodyPr anchor="ctr">
            <a:normAutofit/>
          </a:bodyPr>
          <a:lstStyle>
            <a:lvl1pPr algn="ctr">
              <a:defRPr sz="4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167643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632052" y="3899807"/>
            <a:ext cx="7886700" cy="0"/>
          </a:xfrm>
          <a:prstGeom prst="line">
            <a:avLst/>
          </a:prstGeom>
          <a:noFill/>
          <a:ln w="22225" algn="ctr">
            <a:solidFill>
              <a:srgbClr val="0F5E90"/>
            </a:solidFill>
            <a:round/>
            <a:headEnd/>
            <a:tailEnd/>
          </a:ln>
        </p:spPr>
      </p:cxn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632052" y="3899807"/>
            <a:ext cx="7886700" cy="0"/>
          </a:xfrm>
          <a:prstGeom prst="line">
            <a:avLst/>
          </a:prstGeom>
          <a:noFill/>
          <a:ln w="22225" algn="ctr">
            <a:solidFill>
              <a:srgbClr val="0F5E9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885288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700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264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375544"/>
            <a:ext cx="7886700" cy="483679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628650" y="1066800"/>
            <a:ext cx="7886700" cy="0"/>
          </a:xfrm>
          <a:prstGeom prst="line">
            <a:avLst/>
          </a:prstGeom>
          <a:noFill/>
          <a:ln w="22225" algn="ctr">
            <a:solidFill>
              <a:srgbClr val="0F5E90"/>
            </a:solidFill>
            <a:round/>
            <a:headEnd/>
            <a:tailEnd/>
          </a:ln>
        </p:spPr>
      </p:cxnSp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628650" y="1066800"/>
            <a:ext cx="7886700" cy="0"/>
          </a:xfrm>
          <a:prstGeom prst="line">
            <a:avLst/>
          </a:prstGeom>
          <a:noFill/>
          <a:ln w="22225" algn="ctr">
            <a:solidFill>
              <a:srgbClr val="0F5E9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381931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082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435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57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2787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25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3888" y="297319"/>
            <a:ext cx="7886700" cy="1923367"/>
          </a:xfrm>
        </p:spPr>
        <p:txBody>
          <a:bodyPr anchor="ctr">
            <a:normAutofit/>
          </a:bodyPr>
          <a:lstStyle>
            <a:lvl1pPr algn="ctr">
              <a:defRPr sz="4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623888" y="2424793"/>
            <a:ext cx="7886700" cy="324303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623888" y="2217964"/>
            <a:ext cx="7886700" cy="0"/>
          </a:xfrm>
          <a:prstGeom prst="line">
            <a:avLst/>
          </a:prstGeom>
          <a:noFill/>
          <a:ln w="22225" algn="ctr">
            <a:solidFill>
              <a:srgbClr val="0F5E9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457419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210004"/>
            <a:ext cx="7886700" cy="8431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628650" y="1066800"/>
            <a:ext cx="7886700" cy="0"/>
          </a:xfrm>
          <a:prstGeom prst="line">
            <a:avLst/>
          </a:prstGeom>
          <a:noFill/>
          <a:ln w="22225" algn="ctr">
            <a:solidFill>
              <a:srgbClr val="0F5E90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71432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49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4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6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7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7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58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2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AC829-52E7-044C-9840-812BA0EE0219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FFB06-0041-1F4C-BD3B-19E425C69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1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10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6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0.png"/><Relationship Id="rId7" Type="http://schemas.openxmlformats.org/officeDocument/2006/relationships/image" Target="../media/image6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10" Type="http://schemas.openxmlformats.org/officeDocument/2006/relationships/image" Target="../media/image3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0.png"/><Relationship Id="rId3" Type="http://schemas.openxmlformats.org/officeDocument/2006/relationships/image" Target="../media/image710.png"/><Relationship Id="rId7" Type="http://schemas.openxmlformats.org/officeDocument/2006/relationships/image" Target="../media/image1110.png"/><Relationship Id="rId12" Type="http://schemas.openxmlformats.org/officeDocument/2006/relationships/image" Target="../media/image16.png"/><Relationship Id="rId2" Type="http://schemas.openxmlformats.org/officeDocument/2006/relationships/image" Target="../media/image61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11" Type="http://schemas.openxmlformats.org/officeDocument/2006/relationships/image" Target="../media/image150.png"/><Relationship Id="rId5" Type="http://schemas.openxmlformats.org/officeDocument/2006/relationships/image" Target="../media/image910.png"/><Relationship Id="rId10" Type="http://schemas.openxmlformats.org/officeDocument/2006/relationships/image" Target="../media/image145.png"/><Relationship Id="rId4" Type="http://schemas.openxmlformats.org/officeDocument/2006/relationships/image" Target="../media/image8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2.png"/><Relationship Id="rId3" Type="http://schemas.openxmlformats.org/officeDocument/2006/relationships/image" Target="../media/image28.png"/><Relationship Id="rId7" Type="http://schemas.openxmlformats.org/officeDocument/2006/relationships/image" Target="../media/image331.png"/><Relationship Id="rId12" Type="http://schemas.openxmlformats.org/officeDocument/2006/relationships/image" Target="../media/image336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1.png"/><Relationship Id="rId11" Type="http://schemas.openxmlformats.org/officeDocument/2006/relationships/image" Target="../media/image32.png"/><Relationship Id="rId5" Type="http://schemas.openxmlformats.org/officeDocument/2006/relationships/image" Target="../media/image30.png"/><Relationship Id="rId10" Type="http://schemas.openxmlformats.org/officeDocument/2006/relationships/image" Target="../media/image334.png"/><Relationship Id="rId4" Type="http://schemas.openxmlformats.org/officeDocument/2006/relationships/image" Target="../media/image29.png"/><Relationship Id="rId9" Type="http://schemas.openxmlformats.org/officeDocument/2006/relationships/image" Target="../media/image3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22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B5579E5-259F-DC47-80AB-A6D34B5530D8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5363" name="Title 2"/>
          <p:cNvSpPr>
            <a:spLocks noGrp="1"/>
          </p:cNvSpPr>
          <p:nvPr>
            <p:ph type="ctrTitle"/>
          </p:nvPr>
        </p:nvSpPr>
        <p:spPr>
          <a:xfrm>
            <a:off x="211138" y="731521"/>
            <a:ext cx="8763000" cy="3132814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ELEN E3401: Electromagnetics</a:t>
            </a:r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Spring 2025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Prof. Keren Bergman</a:t>
            </a: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Lecture #18</a:t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434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10653" y="1762434"/>
                <a:ext cx="2752660" cy="653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̃"/>
                              <m:ctrlPr>
                                <a:rPr lang="mr-IN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𝑉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𝛾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mr-IN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𝑉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653" y="1762434"/>
                <a:ext cx="2752660" cy="6538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68932" y="3367571"/>
                <a:ext cx="53472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Lossless transmission line (conductivity zero):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𝛼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" charset="0"/>
                        <a:cs typeface="Times" charset="0"/>
                      </a:rPr>
                      <m:t> 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932" y="3367571"/>
                <a:ext cx="5347289" cy="369332"/>
              </a:xfrm>
              <a:prstGeom prst="rect">
                <a:avLst/>
              </a:prstGeom>
              <a:blipFill>
                <a:blip r:embed="rId3"/>
                <a:stretch>
                  <a:fillRect l="-102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913326" y="1921640"/>
                <a:ext cx="13173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𝛾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𝛼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𝛽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3326" y="1921640"/>
                <a:ext cx="1317348" cy="369332"/>
              </a:xfrm>
              <a:prstGeom prst="rect">
                <a:avLst/>
              </a:prstGeom>
              <a:blipFill>
                <a:blip r:embed="rId4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455079" y="1852775"/>
                <a:ext cx="1576329" cy="4381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𝛽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𝐶</m:t>
                          </m:r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′</m:t>
                          </m:r>
                        </m:e>
                      </m:rad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5079" y="1852775"/>
                <a:ext cx="1576329" cy="438197"/>
              </a:xfrm>
              <a:prstGeom prst="rect">
                <a:avLst/>
              </a:prstGeom>
              <a:blipFill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232706" y="2680761"/>
                <a:ext cx="35034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Times" charset="0"/>
                        <a:cs typeface="Times" charset="0"/>
                      </a:rPr>
                      <m:t>𝛼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loss,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𝛽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propagation constant 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706" y="2680761"/>
                <a:ext cx="3503466" cy="369332"/>
              </a:xfrm>
              <a:prstGeom prst="rect">
                <a:avLst/>
              </a:prstGeom>
              <a:blipFill>
                <a:blip r:embed="rId6"/>
                <a:stretch>
                  <a:fillRect t="-10000" r="-121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628650" y="1200890"/>
            <a:ext cx="2922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Recall our TL wave equation: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094420" y="4862630"/>
                <a:ext cx="2641752" cy="37427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Times" charset="0"/>
                          <a:cs typeface="Times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altLang="zh-CN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4420" y="4862630"/>
                <a:ext cx="2641752" cy="374270"/>
              </a:xfrm>
              <a:prstGeom prst="rect">
                <a:avLst/>
              </a:prstGeom>
              <a:blipFill>
                <a:blip r:embed="rId7"/>
                <a:stretch>
                  <a:fillRect t="-158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141304" y="4034867"/>
                <a:ext cx="15787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𝛾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=−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𝜇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1304" y="4034867"/>
                <a:ext cx="1578766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1168932" y="4038969"/>
            <a:ext cx="1044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We have: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728113" y="4038969"/>
                <a:ext cx="381662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and use the wavenumber, </a:t>
                </a:r>
                <a:r>
                  <a:rPr lang="en-US" i="1" dirty="0">
                    <a:latin typeface="Times" charset="0"/>
                    <a:ea typeface="Times" charset="0"/>
                    <a:cs typeface="Times" charset="0"/>
                  </a:rPr>
                  <a:t>k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Times" charset="0"/>
                        <a:cs typeface="Times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" charset="0"/>
                        <a:cs typeface="Times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" charset="0"/>
                      </a:rPr>
                      <m:t>𝜔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" charset="0"/>
                          </a:rPr>
                          <m:t>𝜇𝜖</m:t>
                        </m:r>
                      </m:e>
                    </m:ra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113" y="4038969"/>
                <a:ext cx="3816622" cy="375552"/>
              </a:xfrm>
              <a:prstGeom prst="rect">
                <a:avLst/>
              </a:prstGeom>
              <a:blipFill>
                <a:blip r:embed="rId9"/>
                <a:stretch>
                  <a:fillRect l="-143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364952" y="4853084"/>
                <a:ext cx="96109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  <m:t>−</m:t>
                        </m:r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𝛾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  <m:t>𝑘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952" y="4853084"/>
                <a:ext cx="961097" cy="369332"/>
              </a:xfrm>
              <a:prstGeom prst="rect">
                <a:avLst/>
              </a:prstGeom>
              <a:blipFill>
                <a:blip r:embed="rId1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2">
            <a:extLst>
              <a:ext uri="{FF2B5EF4-FFF2-40B4-BE49-F238E27FC236}">
                <a16:creationId xmlns:a16="http://schemas.microsoft.com/office/drawing/2014/main" id="{0F42A699-C57F-4B76-A0CE-6C6E64ACA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36600"/>
            <a:ext cx="7886700" cy="483679"/>
          </a:xfrm>
        </p:spPr>
        <p:txBody>
          <a:bodyPr/>
          <a:lstStyle/>
          <a:p>
            <a:r>
              <a:rPr lang="en-US" sz="2800" dirty="0">
                <a:latin typeface="+mn-lt"/>
                <a:ea typeface="Times" charset="0"/>
                <a:cs typeface="Times" charset="0"/>
              </a:rPr>
              <a:t>Wave Equations</a:t>
            </a:r>
          </a:p>
        </p:txBody>
      </p:sp>
    </p:spTree>
    <p:extLst>
      <p:ext uri="{BB962C8B-B14F-4D97-AF65-F5344CB8AC3E}">
        <p14:creationId xmlns:p14="http://schemas.microsoft.com/office/powerpoint/2010/main" val="397193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4AF508-E452-4110-92F3-A8C8F6AED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16D018-ED71-4DB7-A2F0-5FF94BEB3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Source free Maxwell Equations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7E506C-3E96-4E43-ACD8-A86E6CB51DC0}"/>
              </a:ext>
            </a:extLst>
          </p:cNvPr>
          <p:cNvGrpSpPr/>
          <p:nvPr/>
        </p:nvGrpSpPr>
        <p:grpSpPr>
          <a:xfrm>
            <a:off x="1768852" y="1887109"/>
            <a:ext cx="4906240" cy="1137125"/>
            <a:chOff x="1644162" y="1729167"/>
            <a:chExt cx="4906240" cy="113712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C2B4B97-562E-4547-9E20-83BA11D42367}"/>
                </a:ext>
              </a:extLst>
            </p:cNvPr>
            <p:cNvSpPr/>
            <p:nvPr/>
          </p:nvSpPr>
          <p:spPr>
            <a:xfrm>
              <a:off x="1644162" y="1729167"/>
              <a:ext cx="4712676" cy="113712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57624AEA-3EC5-4E36-AE74-E2FA3B9BD5D6}"/>
                    </a:ext>
                  </a:extLst>
                </p:cNvPr>
                <p:cNvSpPr txBox="1"/>
                <p:nvPr/>
              </p:nvSpPr>
              <p:spPr>
                <a:xfrm>
                  <a:off x="2053573" y="1729167"/>
                  <a:ext cx="1196788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∙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3573" y="1729167"/>
                  <a:ext cx="1196788" cy="40466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5ED2FA0-DBE1-4511-B705-2477CE23AEA7}"/>
                    </a:ext>
                  </a:extLst>
                </p:cNvPr>
                <p:cNvSpPr txBox="1"/>
                <p:nvPr/>
              </p:nvSpPr>
              <p:spPr>
                <a:xfrm>
                  <a:off x="1899137" y="2384860"/>
                  <a:ext cx="1862211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=−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𝜔𝜇</m:t>
                        </m:r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9137" y="2384860"/>
                  <a:ext cx="1862211" cy="404663"/>
                </a:xfrm>
                <a:prstGeom prst="rect">
                  <a:avLst/>
                </a:prstGeom>
                <a:blipFill>
                  <a:blip r:embed="rId3"/>
                  <a:stretch>
                    <a:fillRect r="-18033" b="-134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CB423BA-A988-449D-BBDC-8DCFD812E1DD}"/>
                    </a:ext>
                  </a:extLst>
                </p:cNvPr>
                <p:cNvSpPr txBox="1"/>
                <p:nvPr/>
              </p:nvSpPr>
              <p:spPr>
                <a:xfrm>
                  <a:off x="4681168" y="1729167"/>
                  <a:ext cx="1196788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∙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1168" y="1729167"/>
                  <a:ext cx="1196788" cy="40466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B47D000-E2FF-42CD-B3BF-9A031D600FF2}"/>
                    </a:ext>
                  </a:extLst>
                </p:cNvPr>
                <p:cNvSpPr txBox="1"/>
                <p:nvPr/>
              </p:nvSpPr>
              <p:spPr>
                <a:xfrm>
                  <a:off x="4380380" y="2384859"/>
                  <a:ext cx="2170022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𝑐</m:t>
                            </m:r>
                          </m:sub>
                        </m:sSub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80380" y="2384859"/>
                  <a:ext cx="2170022" cy="404663"/>
                </a:xfrm>
                <a:prstGeom prst="rect">
                  <a:avLst/>
                </a:prstGeom>
                <a:blipFill>
                  <a:blip r:embed="rId5"/>
                  <a:stretch>
                    <a:fillRect b="-134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1AC54A4-EF4D-47F4-B5BE-828198FC888D}"/>
                  </a:ext>
                </a:extLst>
              </p:cNvPr>
              <p:cNvSpPr txBox="1"/>
              <p:nvPr/>
            </p:nvSpPr>
            <p:spPr>
              <a:xfrm>
                <a:off x="628649" y="1220676"/>
                <a:ext cx="5272529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Maxwell’s Equations: (with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 </m:t>
                        </m:r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=0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Times" charset="0"/>
                        <a:cs typeface="Times" charset="0"/>
                      </a:rPr>
                      <m:t>,</m:t>
                    </m:r>
                    <m:acc>
                      <m:accPr>
                        <m:chr m:val="⃑"/>
                        <m:ctrlPr>
                          <a:rPr lang="en-US" i="1" dirty="0">
                            <a:latin typeface="Cambria Math" panose="02040503050406030204" pitchFamily="18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  <a:cs typeface="Times" charset="0"/>
                          </a:rPr>
                          <m:t>𝐽</m:t>
                        </m:r>
                      </m:e>
                    </m:acc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=0)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1AC54A4-EF4D-47F4-B5BE-828198FC88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49" y="1220676"/>
                <a:ext cx="5272529" cy="402931"/>
              </a:xfrm>
              <a:prstGeom prst="rect">
                <a:avLst/>
              </a:prstGeom>
              <a:blipFill>
                <a:blip r:embed="rId6"/>
                <a:stretch>
                  <a:fillRect l="-925" t="-606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78EC74C-7B00-4541-BFE3-27B7159C7B37}"/>
                  </a:ext>
                </a:extLst>
              </p:cNvPr>
              <p:cNvSpPr/>
              <p:nvPr/>
            </p:nvSpPr>
            <p:spPr>
              <a:xfrm>
                <a:off x="895995" y="3775152"/>
                <a:ext cx="2128596" cy="37427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altLang="zh-CN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𝜇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altLang="zh-CN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78EC74C-7B00-4541-BFE3-27B7159C7B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995" y="3775152"/>
                <a:ext cx="2128596" cy="374270"/>
              </a:xfrm>
              <a:prstGeom prst="rect">
                <a:avLst/>
              </a:prstGeom>
              <a:blipFill>
                <a:blip r:embed="rId7"/>
                <a:stretch>
                  <a:fillRect t="-1563" b="-312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23FB09A-50A1-4962-A8EC-C711B6BF1B00}"/>
              </a:ext>
            </a:extLst>
          </p:cNvPr>
          <p:cNvSpPr txBox="1"/>
          <p:nvPr/>
        </p:nvSpPr>
        <p:spPr>
          <a:xfrm>
            <a:off x="3222277" y="3764051"/>
            <a:ext cx="3167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" charset="0"/>
                <a:ea typeface="Times" charset="0"/>
                <a:cs typeface="Times" charset="0"/>
              </a:rPr>
              <a:t>Homogeneous wave equation</a:t>
            </a:r>
          </a:p>
          <a:p>
            <a:endParaRPr lang="en-US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Wave equation </a:t>
            </a:r>
            <a:r>
              <a:rPr lang="en-US" dirty="0">
                <a:latin typeface="Times" charset="0"/>
                <a:ea typeface="Times" charset="0"/>
                <a:cs typeface="Times" charset="0"/>
                <a:sym typeface="Wingdings" panose="05000000000000000000" pitchFamily="2" charset="2"/>
              </a:rPr>
              <a:t></a:t>
            </a:r>
            <a:r>
              <a:rPr lang="en-US" dirty="0">
                <a:latin typeface="Times" charset="0"/>
                <a:ea typeface="Times" charset="0"/>
                <a:cs typeface="Times" charset="0"/>
              </a:rPr>
              <a:t> lossless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B76357-3415-427F-928D-D29440514A27}"/>
                  </a:ext>
                </a:extLst>
              </p:cNvPr>
              <p:cNvSpPr/>
              <p:nvPr/>
            </p:nvSpPr>
            <p:spPr>
              <a:xfrm>
                <a:off x="895995" y="4313111"/>
                <a:ext cx="2167042" cy="37427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Times" charset="0"/>
                          <a:cs typeface="Times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altLang="zh-CN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DB76357-3415-427F-928D-D29440514A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995" y="4313111"/>
                <a:ext cx="2167042" cy="374270"/>
              </a:xfrm>
              <a:prstGeom prst="rect">
                <a:avLst/>
              </a:prstGeom>
              <a:blipFill>
                <a:blip r:embed="rId8"/>
                <a:stretch>
                  <a:fillRect t="-1587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5ED1659-5FD7-4C42-BAE6-BD0BC074ECD4}"/>
                  </a:ext>
                </a:extLst>
              </p:cNvPr>
              <p:cNvSpPr txBox="1"/>
              <p:nvPr/>
            </p:nvSpPr>
            <p:spPr>
              <a:xfrm>
                <a:off x="6136592" y="4307469"/>
                <a:ext cx="1611690" cy="3703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Times" charset="0"/>
                          <a:cs typeface="Times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" charset="0"/>
                        </a:rPr>
                        <m:t>𝜔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" charset="0"/>
                            </a:rPr>
                            <m:t>𝜇𝜖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5ED1659-5FD7-4C42-BAE6-BD0BC074EC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592" y="4307469"/>
                <a:ext cx="1611690" cy="370358"/>
              </a:xfrm>
              <a:prstGeom prst="rect">
                <a:avLst/>
              </a:prstGeom>
              <a:blipFill>
                <a:blip r:embed="rId9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56887D8-AD58-4096-9BCC-8B83F7010768}"/>
                  </a:ext>
                </a:extLst>
              </p:cNvPr>
              <p:cNvSpPr txBox="1"/>
              <p:nvPr/>
            </p:nvSpPr>
            <p:spPr>
              <a:xfrm>
                <a:off x="6240038" y="3758229"/>
                <a:ext cx="177061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𝜇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56887D8-AD58-4096-9BCC-8B83F70107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038" y="3758229"/>
                <a:ext cx="1770611" cy="369332"/>
              </a:xfrm>
              <a:prstGeom prst="rect">
                <a:avLst/>
              </a:prstGeom>
              <a:blipFill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6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459992"/>
            <a:ext cx="7886700" cy="483679"/>
          </a:xfrm>
        </p:spPr>
        <p:txBody>
          <a:bodyPr/>
          <a:lstStyle/>
          <a:p>
            <a:r>
              <a:rPr lang="en-US" altLang="zh-CN" sz="2800" dirty="0">
                <a:latin typeface="+mn-lt"/>
                <a:ea typeface="Times" charset="0"/>
                <a:cs typeface="Times" charset="0"/>
              </a:rPr>
              <a:t>Uniform plane wave - lossless</a:t>
            </a:r>
            <a:endParaRPr lang="en-US" sz="2800" dirty="0">
              <a:latin typeface="+mn-lt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1615239" y="2672457"/>
                <a:ext cx="2641752" cy="37427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Times" charset="0"/>
                          <a:cs typeface="Times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altLang="zh-CN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239" y="2672457"/>
                <a:ext cx="2641752" cy="374270"/>
              </a:xfrm>
              <a:prstGeom prst="rect">
                <a:avLst/>
              </a:prstGeom>
              <a:blipFill>
                <a:blip r:embed="rId2"/>
                <a:stretch>
                  <a:fillRect t="-1563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28650" y="1151820"/>
                <a:ext cx="617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Consider non-conducting,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Times" charset="0"/>
                        <a:cs typeface="Times" charset="0"/>
                      </a:rPr>
                      <m:t>𝜎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, therefore lossless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=</m:t>
                    </m:r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𝜖</m:t>
                    </m:r>
                  </m:oMath>
                </a14:m>
                <a:endParaRPr lang="en-US" i="1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151820"/>
                <a:ext cx="6172200" cy="369332"/>
              </a:xfrm>
              <a:prstGeom prst="rect">
                <a:avLst/>
              </a:prstGeom>
              <a:blipFill>
                <a:blip r:embed="rId3"/>
                <a:stretch>
                  <a:fillRect l="-790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28650" y="1566134"/>
                <a:ext cx="1973179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Phase velocity,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566134"/>
                <a:ext cx="1973179" cy="390748"/>
              </a:xfrm>
              <a:prstGeom prst="rect">
                <a:avLst/>
              </a:prstGeom>
              <a:blipFill>
                <a:blip r:embed="rId4"/>
                <a:stretch>
                  <a:fillRect l="-2469" t="-9375" b="-1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922672" y="1587550"/>
                <a:ext cx="1973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Wavelength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charset="0"/>
                        <a:ea typeface="Times" charset="0"/>
                        <a:cs typeface="Times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𝜆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2672" y="1587550"/>
                <a:ext cx="1973179" cy="369332"/>
              </a:xfrm>
              <a:prstGeom prst="rect">
                <a:avLst/>
              </a:prstGeom>
              <a:blipFill>
                <a:blip r:embed="rId5"/>
                <a:stretch>
                  <a:fillRect l="-246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216694" y="1587550"/>
                <a:ext cx="24624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Angular frequency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charset="0"/>
                        <a:ea typeface="Times" charset="0"/>
                        <a:cs typeface="Times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𝜔</m:t>
                    </m:r>
                  </m:oMath>
                </a14:m>
                <a:r>
                  <a:rPr lang="en-US" i="1" dirty="0">
                    <a:latin typeface="Times" charset="0"/>
                    <a:ea typeface="Times" charset="0"/>
                    <a:cs typeface="Times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6694" y="1587550"/>
                <a:ext cx="2462462" cy="369332"/>
              </a:xfrm>
              <a:prstGeom prst="rect">
                <a:avLst/>
              </a:prstGeom>
              <a:blipFill>
                <a:blip r:embed="rId6"/>
                <a:stretch>
                  <a:fillRect l="-2228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792053" y="3872803"/>
            <a:ext cx="3074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Consider electric field phasor: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1150557" y="4425333"/>
                <a:ext cx="2357312" cy="4025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acc>
                        <m:accPr>
                          <m:chr m:val="̂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</m:e>
                      </m:acc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𝑦</m:t>
                          </m:r>
                        </m:e>
                      </m:acc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𝑧</m:t>
                          </m:r>
                        </m:e>
                      </m:acc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0557" y="4425333"/>
                <a:ext cx="2357312" cy="402546"/>
              </a:xfrm>
              <a:prstGeom prst="rect">
                <a:avLst/>
              </a:prstGeom>
              <a:blipFill>
                <a:blip r:embed="rId7"/>
                <a:stretch>
                  <a:fillRect t="-3030" r="-4922"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675094" y="4969557"/>
            <a:ext cx="4277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Each vector component must separately = 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792053" y="5540325"/>
                <a:ext cx="3403432" cy="7273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b="0" i="1" smtClean="0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mr-IN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mr-IN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mr-IN" b="0" i="1" smtClean="0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mr-IN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mr-IN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mr-IN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mr-IN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mr-IN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53" y="5540325"/>
                <a:ext cx="3403432" cy="72737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442174" y="5702741"/>
                <a:ext cx="2658979" cy="4025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Similarly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2174" y="5702741"/>
                <a:ext cx="2658979" cy="402546"/>
              </a:xfrm>
              <a:prstGeom prst="rect">
                <a:avLst/>
              </a:prstGeom>
              <a:blipFill>
                <a:blip r:embed="rId9"/>
                <a:stretch>
                  <a:fillRect l="-2064" t="-5970" b="-14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4" descr="File:Plane electromagnetic wave.sv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2009938"/>
            <a:ext cx="3811465" cy="337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45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/>
      <p:bldP spid="30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61045" y="4461459"/>
                <a:ext cx="7435516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 Plane wave has no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 or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 field components along direction of propagation </a:t>
                </a:r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045" y="4461459"/>
                <a:ext cx="7435516" cy="402931"/>
              </a:xfrm>
              <a:prstGeom prst="rect">
                <a:avLst/>
              </a:prstGeom>
              <a:blipFill>
                <a:blip r:embed="rId2"/>
                <a:stretch>
                  <a:fillRect l="-738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21020" y="4925452"/>
                <a:ext cx="5423234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For phasor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→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general wave equation solution: 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020" y="4925452"/>
                <a:ext cx="5423234" cy="374270"/>
              </a:xfrm>
              <a:prstGeom prst="rect">
                <a:avLst/>
              </a:prstGeom>
              <a:blipFill>
                <a:blip r:embed="rId3"/>
                <a:stretch>
                  <a:fillRect l="-899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377654" y="5411716"/>
                <a:ext cx="4786054" cy="3956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+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Sup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−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−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𝑗𝑘𝑧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−</m:t>
                          </m:r>
                        </m:sup>
                      </m:sSub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𝑗𝑘𝑧</m:t>
                          </m:r>
                        </m:sup>
                      </m:sSup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654" y="5411716"/>
                <a:ext cx="4786054" cy="395621"/>
              </a:xfrm>
              <a:prstGeom prst="rect">
                <a:avLst/>
              </a:prstGeom>
              <a:blipFill>
                <a:blip r:embed="rId4"/>
                <a:stretch>
                  <a:fillRect t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V="1">
            <a:off x="5275153" y="5817276"/>
            <a:ext cx="0" cy="265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411135" y="5812971"/>
            <a:ext cx="0" cy="265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51445" y="6031325"/>
            <a:ext cx="2878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" charset="0"/>
                <a:ea typeface="Times" charset="0"/>
                <a:cs typeface="Times" charset="0"/>
              </a:rPr>
              <a:t>Constants obtained by boundary conditions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46377" y="1181951"/>
                <a:ext cx="6181225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𝐸</m:t>
                        </m:r>
                      </m:e>
                    </m:acc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  <a:ea typeface="Times" charset="0"/>
                        <a:cs typeface="Times" charset="0"/>
                      </a:rPr>
                      <m:t>and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have </a:t>
                </a:r>
                <a:r>
                  <a:rPr lang="en-US" u="sng" dirty="0">
                    <a:latin typeface="Times" charset="0"/>
                    <a:ea typeface="Times" charset="0"/>
                    <a:cs typeface="Times" charset="0"/>
                  </a:rPr>
                  <a:t>uniform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properties at all points on infinite plane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377" y="1181951"/>
                <a:ext cx="6181225" cy="402931"/>
              </a:xfrm>
              <a:prstGeom prst="rect">
                <a:avLst/>
              </a:prstGeom>
              <a:blipFill>
                <a:blip r:embed="rId5"/>
                <a:stretch>
                  <a:fillRect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58017" y="1647290"/>
                <a:ext cx="6903119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If plane wave on </a:t>
                </a:r>
                <a:r>
                  <a:rPr lang="en-US" i="1" dirty="0">
                    <a:latin typeface="Times" charset="0"/>
                    <a:ea typeface="Times" charset="0"/>
                    <a:cs typeface="Times" charset="0"/>
                  </a:rPr>
                  <a:t>x-y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plane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 means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𝐸</m:t>
                        </m:r>
                      </m:e>
                    </m:acc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>
                        <a:latin typeface="Cambria Math" charset="0"/>
                        <a:ea typeface="Times" charset="0"/>
                        <a:cs typeface="Times" charset="0"/>
                      </a:rPr>
                      <m:t>and</m:t>
                    </m:r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 do not vary with </a:t>
                </a:r>
                <a:r>
                  <a:rPr lang="en-US" i="1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x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or </a:t>
                </a:r>
                <a:r>
                  <a:rPr lang="en-US" i="1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y </a:t>
                </a:r>
                <a:endParaRPr lang="en-US" i="1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017" y="1647290"/>
                <a:ext cx="6903119" cy="402931"/>
              </a:xfrm>
              <a:prstGeom prst="rect">
                <a:avLst/>
              </a:prstGeom>
              <a:blipFill>
                <a:blip r:embed="rId6"/>
                <a:stretch>
                  <a:fillRect l="-706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790421" y="2241758"/>
                <a:ext cx="1046569" cy="6538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fPr>
                        <m:num>
                          <m:r>
                            <a:rPr lang="mr-IN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𝐸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mr-IN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0421" y="2241758"/>
                <a:ext cx="1046569" cy="6538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044900" y="2241758"/>
                <a:ext cx="1054199" cy="7087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fPr>
                        <m:num>
                          <m:r>
                            <a:rPr lang="mr-IN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𝐸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mr-IN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𝑦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4900" y="2241758"/>
                <a:ext cx="1054199" cy="7087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1104615" y="3077723"/>
            <a:ext cx="3994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Component wave equation simplifies: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964320" y="3533899"/>
                <a:ext cx="1926425" cy="6538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𝐸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𝑘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320" y="3533899"/>
                <a:ext cx="1926425" cy="65389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itle 2">
            <a:extLst>
              <a:ext uri="{FF2B5EF4-FFF2-40B4-BE49-F238E27FC236}">
                <a16:creationId xmlns:a16="http://schemas.microsoft.com/office/drawing/2014/main" id="{EE94D402-E0AB-424E-80BE-E9108C18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59992"/>
            <a:ext cx="7886700" cy="483679"/>
          </a:xfrm>
        </p:spPr>
        <p:txBody>
          <a:bodyPr/>
          <a:lstStyle/>
          <a:p>
            <a:r>
              <a:rPr lang="en-US" altLang="zh-CN" sz="2800" dirty="0">
                <a:latin typeface="+mn-lt"/>
                <a:ea typeface="Times" charset="0"/>
                <a:cs typeface="Times" charset="0"/>
              </a:rPr>
              <a:t>Uniform plane wave - lossless</a:t>
            </a:r>
            <a:endParaRPr lang="en-US" sz="2800" dirty="0">
              <a:latin typeface="+mn-lt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04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  <p:bldP spid="17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>
              <a:xfrm>
                <a:off x="645325" y="472776"/>
                <a:ext cx="7886700" cy="483679"/>
              </a:xfrm>
            </p:spPr>
            <p:txBody>
              <a:bodyPr/>
              <a:lstStyle/>
              <a:p>
                <a:r>
                  <a:rPr lang="en-US" sz="2800" dirty="0">
                    <a:latin typeface="+mn-lt"/>
                    <a:ea typeface="Times" charset="0"/>
                    <a:cs typeface="Times" charset="0"/>
                  </a:rPr>
                  <a:t>Why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  <m:t>𝑧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Times" charset="0"/>
                        <a:cs typeface="Times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Times" charset="0"/>
                        <a:cs typeface="Times" charset="0"/>
                      </a:rPr>
                      <m:t>0?</m:t>
                    </m:r>
                  </m:oMath>
                </a14:m>
                <a:r>
                  <a:rPr lang="en-US" sz="2800" dirty="0">
                    <a:latin typeface="+mn-lt"/>
                    <a:ea typeface="Times" charset="0"/>
                    <a:cs typeface="Times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45325" y="472776"/>
                <a:ext cx="7886700" cy="483679"/>
              </a:xfrm>
              <a:blipFill>
                <a:blip r:embed="rId2"/>
                <a:stretch>
                  <a:fillRect l="-1623" t="-20253" b="-36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315606" y="1373394"/>
            <a:ext cx="1244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Consider: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77922" y="1326210"/>
                <a:ext cx="2361356" cy="40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×</m:t>
                      </m:r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𝐻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𝜔𝜖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922" y="1326210"/>
                <a:ext cx="2361356" cy="404663"/>
              </a:xfrm>
              <a:prstGeom prst="rect">
                <a:avLst/>
              </a:prstGeom>
              <a:blipFill>
                <a:blip r:embed="rId3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362294" y="1971422"/>
            <a:ext cx="5449381" cy="735586"/>
            <a:chOff x="1362294" y="1971422"/>
            <a:chExt cx="5449381" cy="7355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1362294" y="2147812"/>
                  <a:ext cx="16723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𝑧</m:t>
                          </m:r>
                        </m:e>
                      </m:acc>
                    </m:oMath>
                  </a14:m>
                  <a:r>
                    <a:rPr lang="en-US" dirty="0">
                      <a:latin typeface="Times" charset="0"/>
                      <a:ea typeface="Times" charset="0"/>
                      <a:cs typeface="Times" charset="0"/>
                    </a:rPr>
                    <a:t> component:</a:t>
                  </a:r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2294" y="2147812"/>
                  <a:ext cx="1672389" cy="369332"/>
                </a:xfrm>
                <a:prstGeom prst="rect">
                  <a:avLst/>
                </a:prstGeom>
                <a:blipFill>
                  <a:blip r:embed="rId4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2781096" y="1971422"/>
                  <a:ext cx="4030579" cy="7355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𝑧</m:t>
                            </m:r>
                          </m:e>
                        </m:acc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 </m:t>
                        </m:r>
                        <m:d>
                          <m:dPr>
                            <m:ctrlPr>
                              <a:rPr lang="mr-IN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mr-IN" i="1" smtClean="0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fPr>
                              <m:num>
                                <m:r>
                                  <a:rPr lang="mr-IN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𝜕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Times" charset="0"/>
                                        <a:cs typeface="Times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Times" charset="0"/>
                                            <a:cs typeface="Times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  <a:ea typeface="Times" charset="0"/>
                                            <a:cs typeface="Times" charset="0"/>
                                          </a:rPr>
                                          <m:t>𝐻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>
                                        <a:latin typeface="Cambria Math" charset="0"/>
                                        <a:ea typeface="Times" charset="0"/>
                                        <a:cs typeface="Times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mr-IN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𝜕</m:t>
                                </m:r>
                                <m:r>
                                  <a:rPr lang="en-US" b="0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𝑥</m:t>
                                </m:r>
                              </m:den>
                            </m:f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mr-IN" i="1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fPr>
                              <m:num>
                                <m:r>
                                  <a:rPr lang="mr-IN" i="1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𝜕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Times" charset="0"/>
                                        <a:cs typeface="Times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Times" charset="0"/>
                                            <a:cs typeface="Times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charset="0"/>
                                            <a:ea typeface="Times" charset="0"/>
                                            <a:cs typeface="Times" charset="0"/>
                                          </a:rPr>
                                          <m:t>𝐻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>
                                        <a:latin typeface="Cambria Math" charset="0"/>
                                        <a:ea typeface="Times" charset="0"/>
                                        <a:cs typeface="Times" charset="0"/>
                                      </a:rPr>
                                      <m:t>𝑥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mr-IN" i="1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𝜕</m:t>
                                </m:r>
                                <m:r>
                                  <a:rPr lang="en-US" b="0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𝑦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𝑧</m:t>
                            </m:r>
                          </m:e>
                        </m:acc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𝑗</m:t>
                        </m:r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𝜔𝜖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𝐸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1096" y="1971422"/>
                  <a:ext cx="4030579" cy="73558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3285730" y="2645373"/>
            <a:ext cx="2648355" cy="1070118"/>
            <a:chOff x="3285730" y="2645373"/>
            <a:chExt cx="2648355" cy="10701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3285730" y="3012350"/>
                  <a:ext cx="1077090" cy="66338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mr-IN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fPr>
                          <m:num>
                            <m:r>
                              <a:rPr lang="mr-IN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̃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Times" charset="0"/>
                                        <a:cs typeface="Times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charset="0"/>
                                        <a:ea typeface="Times" charset="0"/>
                                        <a:cs typeface="Times" charset="0"/>
                                      </a:rPr>
                                      <m:t>𝐻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𝑦</m:t>
                                </m:r>
                              </m:sub>
                            </m:sSub>
                          </m:num>
                          <m:den>
                            <m:r>
                              <a:rPr lang="mr-IN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𝜕</m:t>
                            </m:r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𝑥</m:t>
                            </m:r>
                          </m:den>
                        </m:f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85730" y="3012350"/>
                  <a:ext cx="1077090" cy="66338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4864625" y="3012350"/>
                  <a:ext cx="1069460" cy="7031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mr-IN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fPr>
                          <m:num>
                            <m:r>
                              <a:rPr lang="mr-IN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̃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Times" charset="0"/>
                                        <a:cs typeface="Times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charset="0"/>
                                        <a:ea typeface="Times" charset="0"/>
                                        <a:cs typeface="Times" charset="0"/>
                                      </a:rPr>
                                      <m:t>𝐻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r>
                              <a:rPr lang="mr-IN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𝑦</m:t>
                            </m:r>
                          </m:den>
                        </m:f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4625" y="3012350"/>
                  <a:ext cx="1069460" cy="70314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/>
            <p:cNvCxnSpPr/>
            <p:nvPr/>
          </p:nvCxnSpPr>
          <p:spPr>
            <a:xfrm flipV="1">
              <a:off x="3824275" y="2742340"/>
              <a:ext cx="220137" cy="3688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4864625" y="2645373"/>
              <a:ext cx="243818" cy="4657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362294" y="4000115"/>
                <a:ext cx="2233230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Therefore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𝑧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=0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2294" y="4000115"/>
                <a:ext cx="2233230" cy="374270"/>
              </a:xfrm>
              <a:prstGeom prst="rect">
                <a:avLst/>
              </a:prstGeom>
              <a:blipFill>
                <a:blip r:embed="rId8"/>
                <a:stretch>
                  <a:fillRect l="-2180"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862059" y="4931275"/>
            <a:ext cx="6364705" cy="1010406"/>
            <a:chOff x="862059" y="4931275"/>
            <a:chExt cx="6364705" cy="10104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862059" y="4931275"/>
                  <a:ext cx="6364705" cy="4269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latin typeface="Times" charset="0"/>
                      <a:ea typeface="Times" charset="0"/>
                      <a:cs typeface="Times" charset="0"/>
                    </a:rPr>
                    <a:t>We can also take </a:t>
                  </a:r>
                  <a14:m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×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acc>
                            <m:accPr>
                              <m:chr m:val="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𝛻</m:t>
                              </m:r>
                            </m:e>
                          </m:acc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×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</m:oMath>
                  </a14:m>
                  <a:r>
                    <a:rPr lang="en-US" dirty="0">
                      <a:latin typeface="Times" charset="0"/>
                      <a:ea typeface="Times" charset="0"/>
                      <a:cs typeface="Times" charset="0"/>
                    </a:rPr>
                    <a:t> and obtain wave equation for </a:t>
                  </a:r>
                  <a14:m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𝐻</m:t>
                          </m:r>
                        </m:e>
                      </m:acc>
                    </m:oMath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2059" y="4931275"/>
                  <a:ext cx="6364705" cy="426912"/>
                </a:xfrm>
                <a:prstGeom prst="rect">
                  <a:avLst/>
                </a:prstGeom>
                <a:blipFill>
                  <a:blip r:embed="rId9"/>
                  <a:stretch>
                    <a:fillRect l="-766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3606841" y="5565488"/>
                  <a:ext cx="1790747" cy="376193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  <m:sup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2</m:t>
                            </m:r>
                          </m:sup>
                        </m:sSup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altLang="zh-CN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2</m:t>
                            </m:r>
                          </m:sup>
                        </m:sSup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altLang="zh-CN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6841" y="5565488"/>
                  <a:ext cx="1790747" cy="376193"/>
                </a:xfrm>
                <a:prstGeom prst="rect">
                  <a:avLst/>
                </a:prstGeom>
                <a:blipFill>
                  <a:blip r:embed="rId10"/>
                  <a:stretch>
                    <a:fillRect t="-6250" b="-3125"/>
                  </a:stretch>
                </a:blipFill>
                <a:ln>
                  <a:solidFill>
                    <a:schemeClr val="accent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9937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E3173B-321C-42F7-AB40-35E8ED0C4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12FEB-E29F-AA41-877E-D13330E416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75802-79D3-4849-A208-7DC860BDA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421150"/>
            <a:ext cx="7886700" cy="483679"/>
          </a:xfrm>
        </p:spPr>
        <p:txBody>
          <a:bodyPr/>
          <a:lstStyle/>
          <a:p>
            <a:r>
              <a:rPr lang="en-US" sz="2800" dirty="0"/>
              <a:t>Dynamic Fields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A6652CE-A9CD-4D69-8252-444C627AF8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t="8968"/>
          <a:stretch/>
        </p:blipFill>
        <p:spPr bwMode="auto">
          <a:xfrm>
            <a:off x="556049" y="1284872"/>
            <a:ext cx="7959301" cy="450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ECF5AC-8818-4318-A841-66B7116EE06C}"/>
              </a:ext>
            </a:extLst>
          </p:cNvPr>
          <p:cNvSpPr txBox="1"/>
          <p:nvPr/>
        </p:nvSpPr>
        <p:spPr>
          <a:xfrm>
            <a:off x="1629080" y="5957859"/>
            <a:ext cx="6093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will be focusing on Faraday’s and Ampère’s laws</a:t>
            </a:r>
          </a:p>
        </p:txBody>
      </p:sp>
    </p:spTree>
    <p:extLst>
      <p:ext uri="{BB962C8B-B14F-4D97-AF65-F5344CB8AC3E}">
        <p14:creationId xmlns:p14="http://schemas.microsoft.com/office/powerpoint/2010/main" val="87067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437330"/>
            <a:ext cx="7886700" cy="483679"/>
          </a:xfrm>
        </p:spPr>
        <p:txBody>
          <a:bodyPr/>
          <a:lstStyle/>
          <a:p>
            <a:r>
              <a:rPr lang="en-US" sz="2800" dirty="0">
                <a:latin typeface="+mn-lt"/>
                <a:ea typeface="Times" charset="0"/>
                <a:cs typeface="Times" charset="0"/>
              </a:rPr>
              <a:t>Time-harmonic fields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28650" y="1668943"/>
                <a:ext cx="5829300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Time-varying fields and sources: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𝐸</m:t>
                        </m:r>
                      </m:e>
                    </m:acc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,</m:t>
                    </m:r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𝐷</m:t>
                        </m:r>
                      </m:e>
                    </m:acc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,</m:t>
                    </m:r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𝐵</m:t>
                        </m:r>
                      </m:e>
                    </m:acc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,</m:t>
                    </m:r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𝐻</m:t>
                        </m:r>
                      </m:e>
                    </m:acc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,</m:t>
                    </m:r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𝐽</m:t>
                        </m:r>
                      </m:e>
                    </m:acc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,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𝑣</m:t>
                        </m:r>
                      </m:sub>
                    </m:sSub>
                  </m:oMath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668943"/>
                <a:ext cx="5829300" cy="402931"/>
              </a:xfrm>
              <a:prstGeom prst="rect">
                <a:avLst/>
              </a:prstGeom>
              <a:blipFill>
                <a:blip r:embed="rId2"/>
                <a:stretch>
                  <a:fillRect l="-837" t="-606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938574" y="2221034"/>
                <a:ext cx="42526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If time variation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 sinusoidal,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𝜔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 </a:t>
                </a:r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8574" y="2221034"/>
                <a:ext cx="4252633" cy="369332"/>
              </a:xfrm>
              <a:prstGeom prst="rect">
                <a:avLst/>
              </a:prstGeom>
              <a:blipFill>
                <a:blip r:embed="rId3"/>
                <a:stretch>
                  <a:fillRect l="-1146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16572" y="3176056"/>
                <a:ext cx="6696636" cy="402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We have </a:t>
                </a:r>
                <a:r>
                  <a:rPr lang="en-US" u="sng" dirty="0">
                    <a:latin typeface="Times" charset="0"/>
                    <a:ea typeface="Times" charset="0"/>
                    <a:cs typeface="Times" charset="0"/>
                  </a:rPr>
                  <a:t>vector phasor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: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𝐸</m:t>
                        </m:r>
                      </m:e>
                    </m:acc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(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𝑥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,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𝑦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,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𝑧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)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with instantaneous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𝐸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𝑧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;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:</m:t>
                    </m:r>
                  </m:oMath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72" y="3176056"/>
                <a:ext cx="6696636" cy="402931"/>
              </a:xfrm>
              <a:prstGeom prst="rect">
                <a:avLst/>
              </a:prstGeom>
              <a:blipFill>
                <a:blip r:embed="rId4"/>
                <a:stretch>
                  <a:fillRect l="-820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969419" y="3728147"/>
                <a:ext cx="3394454" cy="4032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,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,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;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𝑅𝑒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{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(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𝑥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,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𝑦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,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𝑧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)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𝑗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𝑡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}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9419" y="3728147"/>
                <a:ext cx="3394454" cy="403252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12227" y="4591176"/>
                <a:ext cx="43064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Linear, isotropic, homogeneous with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Times" charset="0"/>
                        <a:cs typeface="Times" charset="0"/>
                      </a:rPr>
                      <m:t>𝜖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, 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𝜇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, 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𝜎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: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227" y="4591176"/>
                <a:ext cx="4306421" cy="369332"/>
              </a:xfrm>
              <a:prstGeom prst="rect">
                <a:avLst/>
              </a:prstGeom>
              <a:blipFill>
                <a:blip r:embed="rId6"/>
                <a:stretch>
                  <a:fillRect l="-1132" t="-8197" r="-141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9001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0261" y="1436776"/>
            <a:ext cx="4364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" charset="0"/>
                <a:ea typeface="Times" charset="0"/>
                <a:cs typeface="Times" charset="0"/>
              </a:rPr>
              <a:t>Phasor form of Maxwell’s Equations: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33426" y="2481348"/>
            <a:ext cx="2713408" cy="2309382"/>
            <a:chOff x="5633426" y="2355273"/>
            <a:chExt cx="2713408" cy="230938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6107126" y="2355273"/>
                  <a:ext cx="1196788" cy="6110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∙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f>
                          <m:fPr>
                            <m:ctrlPr>
                              <a:rPr lang="mr-IN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̃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Times" charset="0"/>
                                        <a:cs typeface="Times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  <a:ea typeface="Times" charset="0"/>
                                        <a:cs typeface="Times" charset="0"/>
                                      </a:rPr>
                                      <m:t>𝜌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𝑣</m:t>
                                </m:r>
                              </m:sub>
                            </m:sSub>
                          </m:num>
                          <m:den>
                            <m:r>
                              <a:rPr lang="mr-IN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𝜖</m:t>
                            </m:r>
                          </m:den>
                        </m:f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7126" y="2355273"/>
                  <a:ext cx="1196788" cy="611001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633426" y="3069192"/>
                  <a:ext cx="2713408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=−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𝜔𝜇</m:t>
                        </m:r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3426" y="3069192"/>
                  <a:ext cx="2713408" cy="404663"/>
                </a:xfrm>
                <a:prstGeom prst="rect">
                  <a:avLst/>
                </a:prstGeom>
                <a:blipFill>
                  <a:blip r:embed="rId3"/>
                  <a:stretch>
                    <a:fillRect b="-134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6063166" y="3636039"/>
                  <a:ext cx="1196788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∙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3166" y="3636039"/>
                  <a:ext cx="1196788" cy="40466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6019203" y="4259992"/>
                  <a:ext cx="2170022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𝐽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𝜔𝜖</m:t>
                        </m:r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9203" y="4259992"/>
                  <a:ext cx="2170022" cy="404663"/>
                </a:xfrm>
                <a:prstGeom prst="rect">
                  <a:avLst/>
                </a:prstGeom>
                <a:blipFill>
                  <a:blip r:embed="rId5"/>
                  <a:stretch>
                    <a:fillRect r="-5618" b="-134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" name="Group 4"/>
          <p:cNvGrpSpPr/>
          <p:nvPr/>
        </p:nvGrpSpPr>
        <p:grpSpPr>
          <a:xfrm>
            <a:off x="806800" y="2481348"/>
            <a:ext cx="2170022" cy="2390122"/>
            <a:chOff x="806800" y="2481348"/>
            <a:chExt cx="2170022" cy="23901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1060261" y="2481348"/>
                  <a:ext cx="1707776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∙</m:t>
                      </m:r>
                      <m:r>
                        <a:rPr lang="mr-IN" i="1">
                          <a:latin typeface="Cambria Math" charset="0"/>
                          <a:ea typeface="Times" charset="0"/>
                          <a:cs typeface="Times" charset="0"/>
                        </a:rPr>
                        <m:t>𝜖</m:t>
                      </m:r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" charset="0"/>
                        </a:rPr>
                        <m:t>𝜌</m:t>
                      </m:r>
                    </m:oMath>
                  </a14:m>
                  <a:r>
                    <a:rPr lang="en-US" baseline="-25000" dirty="0">
                      <a:latin typeface="Times" charset="0"/>
                      <a:ea typeface="Times" charset="0"/>
                      <a:cs typeface="Times" charset="0"/>
                    </a:rPr>
                    <a:t>v</a:t>
                  </a: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0261" y="2481348"/>
                  <a:ext cx="1707776" cy="402931"/>
                </a:xfrm>
                <a:prstGeom prst="rect">
                  <a:avLst/>
                </a:prstGeom>
                <a:blipFill>
                  <a:blip r:embed="rId6"/>
                  <a:stretch>
                    <a:fillRect b="-196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967134" y="2984243"/>
                  <a:ext cx="1707776" cy="7064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⃑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=−</m:t>
                        </m:r>
                        <m:f>
                          <m:fPr>
                            <m:ctrlPr>
                              <a:rPr lang="mr-IN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fPr>
                          <m:num>
                            <m:r>
                              <a:rPr lang="mr-IN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𝜕</m:t>
                            </m:r>
                            <m:acc>
                              <m:accPr>
                                <m:chr m:val="⃑"/>
                                <m:ctrlPr>
                                  <a:rPr lang="mr-IN" b="0" i="1" smtClean="0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𝐵</m:t>
                                </m:r>
                              </m:e>
                            </m:acc>
                          </m:num>
                          <m:den>
                            <m:r>
                              <a:rPr lang="mr-IN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7134" y="2984243"/>
                  <a:ext cx="1707776" cy="70647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967134" y="3784248"/>
                  <a:ext cx="1196788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∙</m:t>
                        </m:r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𝐵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7134" y="3784248"/>
                  <a:ext cx="1196788" cy="40466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806800" y="4188911"/>
                  <a:ext cx="2170022" cy="6825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acc>
                          <m:accPr>
                            <m:chr m:val="⃑"/>
                            <m:ctrlPr>
                              <a:rPr lang="en-US" i="1" dirty="0" smtClean="0">
                                <a:latin typeface="Cambria Math" panose="02040503050406030204" pitchFamily="18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" charset="0"/>
                              </a:rPr>
                              <m:t>𝐽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+</m:t>
                        </m:r>
                        <m:f>
                          <m:fPr>
                            <m:ctrlPr>
                              <a:rPr lang="mr-IN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fPr>
                          <m:num>
                            <m:r>
                              <a:rPr lang="mr-IN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𝜕</m:t>
                            </m:r>
                            <m:acc>
                              <m:accPr>
                                <m:chr m:val="⃑"/>
                                <m:ctrlPr>
                                  <a:rPr lang="mr-IN" b="0" i="1" smtClean="0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𝐷</m:t>
                                </m:r>
                              </m:e>
                            </m:acc>
                          </m:num>
                          <m:den>
                            <m:r>
                              <a:rPr lang="mr-IN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𝜕</m:t>
                            </m:r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800" y="4188911"/>
                  <a:ext cx="2170022" cy="68255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3975896" y="4954300"/>
            <a:ext cx="1192208" cy="805862"/>
            <a:chOff x="4022384" y="5466513"/>
            <a:chExt cx="1192208" cy="8058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4022384" y="5466513"/>
                  <a:ext cx="1169894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𝐷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𝜖</m:t>
                        </m:r>
                        <m:acc>
                          <m:accPr>
                            <m:chr m:val="⃑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22384" y="5466513"/>
                  <a:ext cx="1169894" cy="402931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4044698" y="5869444"/>
                  <a:ext cx="1169894" cy="40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𝐵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𝜇</m:t>
                        </m:r>
                        <m:acc>
                          <m:accPr>
                            <m:chr m:val="⃑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4698" y="5869444"/>
                  <a:ext cx="1169894" cy="402931"/>
                </a:xfrm>
                <a:prstGeom prst="rect">
                  <a:avLst/>
                </a:prstGeom>
                <a:blipFill>
                  <a:blip r:embed="rId11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748019" y="2858447"/>
                <a:ext cx="1751479" cy="499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Use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fPr>
                      <m:num>
                        <m:r>
                          <a:rPr lang="mr-IN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𝜕</m:t>
                        </m:r>
                      </m:num>
                      <m:den>
                        <m:r>
                          <a:rPr lang="mr-IN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𝑡</m:t>
                        </m:r>
                      </m:den>
                    </m:f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→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𝑗</m:t>
                    </m:r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𝜔</m:t>
                    </m:r>
                  </m:oMath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019" y="2858447"/>
                <a:ext cx="1751479" cy="499560"/>
              </a:xfrm>
              <a:prstGeom prst="rect">
                <a:avLst/>
              </a:prstGeom>
              <a:blipFill>
                <a:blip r:embed="rId12"/>
                <a:stretch>
                  <a:fillRect l="-3136"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2">
            <a:extLst>
              <a:ext uri="{FF2B5EF4-FFF2-40B4-BE49-F238E27FC236}">
                <a16:creationId xmlns:a16="http://schemas.microsoft.com/office/drawing/2014/main" id="{B186B436-2998-481C-BF3B-1D44C8C36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37330"/>
            <a:ext cx="7886700" cy="483679"/>
          </a:xfrm>
        </p:spPr>
        <p:txBody>
          <a:bodyPr/>
          <a:lstStyle/>
          <a:p>
            <a:r>
              <a:rPr lang="en-US" sz="2800" dirty="0">
                <a:latin typeface="+mn-lt"/>
                <a:ea typeface="Times" charset="0"/>
                <a:cs typeface="Times" charset="0"/>
              </a:rPr>
              <a:t>Time-harmonic fields</a:t>
            </a:r>
          </a:p>
        </p:txBody>
      </p:sp>
    </p:spTree>
    <p:extLst>
      <p:ext uri="{BB962C8B-B14F-4D97-AF65-F5344CB8AC3E}">
        <p14:creationId xmlns:p14="http://schemas.microsoft.com/office/powerpoint/2010/main" val="284928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+mn-lt"/>
                <a:ea typeface="Times" charset="0"/>
                <a:cs typeface="Times" charset="0"/>
              </a:rPr>
              <a:t>Complex Permittivity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28650" y="1237129"/>
                <a:ext cx="74163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Consider medium with dielectric permittivity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𝜖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and conductivity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Times" charset="0"/>
                        <a:cs typeface="Times" charset="0"/>
                      </a:rPr>
                      <m:t>𝜎</m:t>
                    </m:r>
                  </m:oMath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237129"/>
                <a:ext cx="7416312" cy="369332"/>
              </a:xfrm>
              <a:prstGeom prst="rect">
                <a:avLst/>
              </a:prstGeom>
              <a:blipFill>
                <a:blip r:embed="rId2"/>
                <a:stretch>
                  <a:fillRect l="-657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28650" y="1744332"/>
                <a:ext cx="4804996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Conduction current density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𝐽</m:t>
                        </m:r>
                      </m:e>
                    </m:acc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:	  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𝐽</m:t>
                        </m:r>
                      </m:e>
                    </m:acc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</m:t>
                    </m:r>
                    <m:r>
                      <a:rPr lang="en-US" i="1" smtClean="0">
                        <a:latin typeface="Cambria Math" charset="0"/>
                        <a:ea typeface="Times" charset="0"/>
                        <a:cs typeface="Times" charset="0"/>
                      </a:rPr>
                      <m:t>𝜎</m:t>
                    </m:r>
                    <m:acc>
                      <m:accPr>
                        <m:chr m:val="̃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𝐸</m:t>
                        </m:r>
                      </m:e>
                    </m:acc>
                  </m:oMath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744332"/>
                <a:ext cx="4804996" cy="374270"/>
              </a:xfrm>
              <a:prstGeom prst="rect">
                <a:avLst/>
              </a:prstGeom>
              <a:blipFill>
                <a:blip r:embed="rId3"/>
                <a:stretch>
                  <a:fillRect l="-1015"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683197" y="1744332"/>
            <a:ext cx="3361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(assuming no other current flows)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90350" y="2588204"/>
                <a:ext cx="5113244" cy="564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×</m:t>
                      </m:r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𝐻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𝐽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𝜔𝜖</m:t>
                      </m:r>
                      <m:acc>
                        <m:accPr>
                          <m:chr m:val="̃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+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𝑗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𝜔𝜖</m:t>
                          </m:r>
                        </m:e>
                      </m:d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𝜔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(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𝜖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−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𝜎</m:t>
                          </m:r>
                        </m:num>
                        <m:den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)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350" y="2588204"/>
                <a:ext cx="5113244" cy="56477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724842" y="3805891"/>
            <a:ext cx="3254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Define </a:t>
            </a:r>
            <a:r>
              <a:rPr lang="en-US" b="1" u="sng" dirty="0">
                <a:latin typeface="Times" charset="0"/>
                <a:ea typeface="Times" charset="0"/>
                <a:cs typeface="Times" charset="0"/>
              </a:rPr>
              <a:t>complex permittivity: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25169" y="3708172"/>
                <a:ext cx="1976718" cy="564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  <m:t>    </m:t>
                          </m:r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𝜖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−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𝜎</m:t>
                          </m:r>
                        </m:num>
                        <m:den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5169" y="3708172"/>
                <a:ext cx="1976718" cy="56477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24842" y="4828140"/>
                <a:ext cx="5113244" cy="40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×</m:t>
                      </m:r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𝐻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𝜔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4842" y="4828140"/>
                <a:ext cx="5113244" cy="404663"/>
              </a:xfrm>
              <a:prstGeom prst="rect">
                <a:avLst/>
              </a:prstGeom>
              <a:blipFill>
                <a:blip r:embed="rId6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6544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68054" y="1544924"/>
                <a:ext cx="3326853" cy="40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×</m:t>
                      </m:r>
                      <m:acc>
                        <m:accPr>
                          <m:chr m:val="̃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𝐻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𝜔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054" y="1544924"/>
                <a:ext cx="3326853" cy="404663"/>
              </a:xfrm>
              <a:prstGeom prst="rect">
                <a:avLst/>
              </a:prstGeom>
              <a:blipFill>
                <a:blip r:embed="rId2"/>
                <a:stretch>
                  <a:fillRect b="-13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043220" y="2618559"/>
                <a:ext cx="3469341" cy="404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Take divergence (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𝛻</m:t>
                        </m:r>
                      </m:e>
                    </m:acc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∙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) of both sides: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220" y="2618559"/>
                <a:ext cx="3469341" cy="404663"/>
              </a:xfrm>
              <a:prstGeom prst="rect">
                <a:avLst/>
              </a:prstGeom>
              <a:blipFill>
                <a:blip r:embed="rId3"/>
                <a:stretch>
                  <a:fillRect l="-1406" r="-879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098777" y="3468553"/>
                <a:ext cx="1594154" cy="4269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acc>
                            <m:accPr>
                              <m:chr m:val="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𝛻</m:t>
                              </m:r>
                            </m:e>
                          </m:acc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×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777" y="3468553"/>
                <a:ext cx="1594154" cy="426912"/>
              </a:xfrm>
              <a:prstGeom prst="rect">
                <a:avLst/>
              </a:prstGeom>
              <a:blipFill>
                <a:blip r:embed="rId4"/>
                <a:stretch>
                  <a:fillRect r="-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>
            <a:off x="2946907" y="3682009"/>
            <a:ext cx="7177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35266" y="3486262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charset="0"/>
                <a:ea typeface="Times" charset="0"/>
                <a:cs typeface="Times" charset="0"/>
              </a:rPr>
              <a:t>Divergence of curl of </a:t>
            </a:r>
            <a:r>
              <a:rPr lang="en-US" u="sng" dirty="0">
                <a:latin typeface="Times" charset="0"/>
                <a:ea typeface="Times" charset="0"/>
                <a:cs typeface="Times" charset="0"/>
              </a:rPr>
              <a:t>any</a:t>
            </a:r>
            <a:r>
              <a:rPr lang="en-US" dirty="0">
                <a:latin typeface="Times" charset="0"/>
                <a:ea typeface="Times" charset="0"/>
                <a:cs typeface="Times" charset="0"/>
              </a:rPr>
              <a:t> vector = 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098777" y="4255148"/>
                <a:ext cx="3181833" cy="4269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acc>
                            <m:accPr>
                              <m:chr m:val="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𝛻</m:t>
                              </m:r>
                            </m:e>
                          </m:acc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×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𝐻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=0=</m:t>
                      </m:r>
                      <m:acc>
                        <m:accPr>
                          <m:chr m:val="⃑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∙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(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𝜔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)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777" y="4255148"/>
                <a:ext cx="3181833" cy="426912"/>
              </a:xfrm>
              <a:prstGeom prst="rect">
                <a:avLst/>
              </a:prstGeom>
              <a:blipFill>
                <a:blip r:embed="rId5"/>
                <a:stretch>
                  <a:fillRect r="-6513"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567256" y="5052866"/>
                <a:ext cx="2936958" cy="404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∙</m:t>
                      </m:r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=0→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𝑖𝑚𝑝𝑙𝑖𝑒𝑠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𝜌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256" y="5052866"/>
                <a:ext cx="2936958" cy="404663"/>
              </a:xfrm>
              <a:prstGeom prst="rect">
                <a:avLst/>
              </a:prstGeom>
              <a:blipFill>
                <a:blip r:embed="rId6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2">
            <a:extLst>
              <a:ext uri="{FF2B5EF4-FFF2-40B4-BE49-F238E27FC236}">
                <a16:creationId xmlns:a16="http://schemas.microsoft.com/office/drawing/2014/main" id="{29CF5150-3F81-457C-9F1E-0EE430718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45282"/>
            <a:ext cx="7886700" cy="483679"/>
          </a:xfrm>
        </p:spPr>
        <p:txBody>
          <a:bodyPr/>
          <a:lstStyle/>
          <a:p>
            <a:r>
              <a:rPr lang="en-US" sz="2800" dirty="0">
                <a:latin typeface="+mn-lt"/>
                <a:ea typeface="Times" charset="0"/>
                <a:cs typeface="Times" charset="0"/>
              </a:rPr>
              <a:t>Complex Permittivity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7F94E13-673D-458D-AA3A-159CB2FBFF30}"/>
                  </a:ext>
                </a:extLst>
              </p:cNvPr>
              <p:cNvSpPr txBox="1"/>
              <p:nvPr/>
            </p:nvSpPr>
            <p:spPr>
              <a:xfrm>
                <a:off x="2563504" y="3501373"/>
                <a:ext cx="4000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7F94E13-673D-458D-AA3A-159CB2FBF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504" y="3501373"/>
                <a:ext cx="40005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459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644162" y="1729167"/>
            <a:ext cx="4906240" cy="1137125"/>
            <a:chOff x="1644162" y="1729167"/>
            <a:chExt cx="4906240" cy="1137125"/>
          </a:xfrm>
        </p:grpSpPr>
        <p:sp>
          <p:nvSpPr>
            <p:cNvPr id="14" name="Rectangle 13"/>
            <p:cNvSpPr/>
            <p:nvPr/>
          </p:nvSpPr>
          <p:spPr>
            <a:xfrm>
              <a:off x="1644162" y="1729167"/>
              <a:ext cx="4712676" cy="113712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2053573" y="1729167"/>
                  <a:ext cx="1196788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∙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3573" y="1729167"/>
                  <a:ext cx="1196788" cy="40466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1899137" y="2384860"/>
                  <a:ext cx="1862211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=−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𝜔𝜇</m:t>
                        </m:r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9137" y="2384860"/>
                  <a:ext cx="1862211" cy="404663"/>
                </a:xfrm>
                <a:prstGeom prst="rect">
                  <a:avLst/>
                </a:prstGeom>
                <a:blipFill>
                  <a:blip r:embed="rId3"/>
                  <a:stretch>
                    <a:fillRect r="-18033" b="-134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4681168" y="1729167"/>
                  <a:ext cx="1196788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∙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=0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1168" y="1729167"/>
                  <a:ext cx="1196788" cy="40466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4380380" y="2384859"/>
                  <a:ext cx="2170022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𝑐</m:t>
                            </m:r>
                          </m:sub>
                        </m:sSub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80380" y="2384859"/>
                  <a:ext cx="2170022" cy="404663"/>
                </a:xfrm>
                <a:prstGeom prst="rect">
                  <a:avLst/>
                </a:prstGeom>
                <a:blipFill>
                  <a:blip r:embed="rId5"/>
                  <a:stretch>
                    <a:fillRect b="-134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TextBox 7"/>
          <p:cNvSpPr txBox="1"/>
          <p:nvPr/>
        </p:nvSpPr>
        <p:spPr>
          <a:xfrm>
            <a:off x="628650" y="3316813"/>
            <a:ext cx="3751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" charset="0"/>
                <a:ea typeface="Times" charset="0"/>
                <a:cs typeface="Times" charset="0"/>
              </a:rPr>
              <a:t>Complex permittivity:</a:t>
            </a:r>
            <a:endParaRPr lang="en-US" dirty="0"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8650" y="1176862"/>
                <a:ext cx="37517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Maxwell’s Equations: (with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 </m:t>
                        </m:r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𝑣</m:t>
                        </m:r>
                      </m:sub>
                    </m:sSub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=0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176862"/>
                <a:ext cx="3751730" cy="369332"/>
              </a:xfrm>
              <a:prstGeom prst="rect">
                <a:avLst/>
              </a:prstGeom>
              <a:blipFill>
                <a:blip r:embed="rId6"/>
                <a:stretch>
                  <a:fillRect l="-129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143251" y="3316813"/>
                <a:ext cx="1976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𝜖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′−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𝜖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′′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251" y="3316813"/>
                <a:ext cx="1976718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V="1">
            <a:off x="3761349" y="3686145"/>
            <a:ext cx="259322" cy="347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610805" y="3646373"/>
            <a:ext cx="426478" cy="3479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95771" y="4007332"/>
            <a:ext cx="635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" charset="0"/>
                <a:ea typeface="Times" charset="0"/>
                <a:cs typeface="Times" charset="0"/>
              </a:rPr>
              <a:t>real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02466" y="3982984"/>
            <a:ext cx="111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" charset="0"/>
                <a:ea typeface="Times" charset="0"/>
                <a:cs typeface="Times" charset="0"/>
              </a:rPr>
              <a:t>imaginary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143251" y="4462345"/>
                <a:ext cx="1976718" cy="564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𝜖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−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𝜎</m:t>
                          </m:r>
                        </m:num>
                        <m:den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3251" y="4462345"/>
                <a:ext cx="1976718" cy="5647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495771" y="5054723"/>
                <a:ext cx="768608" cy="3909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𝜖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𝜖</m:t>
                    </m:r>
                  </m:oMath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771" y="5054723"/>
                <a:ext cx="768608" cy="39094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681168" y="4963861"/>
                <a:ext cx="965136" cy="564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′′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𝜎</m:t>
                          </m:r>
                        </m:num>
                        <m:den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168" y="4963861"/>
                <a:ext cx="965136" cy="56477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88231" y="5528631"/>
                <a:ext cx="36921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If lossless medium: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Times" charset="0"/>
                        <a:cs typeface="Times" charset="0"/>
                      </a:rPr>
                      <m:t>𝜎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𝜖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′′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=0</m:t>
                    </m:r>
                  </m:oMath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231" y="5528631"/>
                <a:ext cx="3692149" cy="369332"/>
              </a:xfrm>
              <a:prstGeom prst="rect">
                <a:avLst/>
              </a:prstGeom>
              <a:blipFill>
                <a:blip r:embed="rId11"/>
                <a:stretch>
                  <a:fillRect l="-1485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502695" y="5959069"/>
                <a:ext cx="1333314" cy="3909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𝜖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2695" y="5959069"/>
                <a:ext cx="1333314" cy="39094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itle 2">
            <a:extLst>
              <a:ext uri="{FF2B5EF4-FFF2-40B4-BE49-F238E27FC236}">
                <a16:creationId xmlns:a16="http://schemas.microsoft.com/office/drawing/2014/main" id="{D2075DA7-7160-4F11-845C-641EF79F2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455" y="484501"/>
            <a:ext cx="7886700" cy="483679"/>
          </a:xfrm>
        </p:spPr>
        <p:txBody>
          <a:bodyPr/>
          <a:lstStyle/>
          <a:p>
            <a:r>
              <a:rPr lang="en-US" sz="2800" dirty="0">
                <a:latin typeface="+mn-lt"/>
                <a:ea typeface="Times" charset="0"/>
                <a:cs typeface="Times" charset="0"/>
              </a:rPr>
              <a:t>Complex Permittivity</a:t>
            </a:r>
          </a:p>
        </p:txBody>
      </p:sp>
    </p:spTree>
    <p:extLst>
      <p:ext uri="{BB962C8B-B14F-4D97-AF65-F5344CB8AC3E}">
        <p14:creationId xmlns:p14="http://schemas.microsoft.com/office/powerpoint/2010/main" val="208203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6" grpId="0"/>
      <p:bldP spid="17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436600"/>
            <a:ext cx="7886700" cy="483679"/>
          </a:xfrm>
        </p:spPr>
        <p:txBody>
          <a:bodyPr/>
          <a:lstStyle/>
          <a:p>
            <a:r>
              <a:rPr lang="en-US" sz="2800" dirty="0">
                <a:latin typeface="+mn-lt"/>
                <a:ea typeface="Times" charset="0"/>
                <a:cs typeface="Times" charset="0"/>
              </a:rPr>
              <a:t>Wave Equations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28650" y="1255594"/>
                <a:ext cx="4448317" cy="376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Obtain wave equations for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and 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  <a:ea typeface="Times" charset="0"/>
                            <a:cs typeface="Times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𝐻</m:t>
                        </m:r>
                      </m:e>
                    </m:acc>
                  </m:oMath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255594"/>
                <a:ext cx="4448317" cy="376193"/>
              </a:xfrm>
              <a:prstGeom prst="rect">
                <a:avLst/>
              </a:prstGeom>
              <a:blipFill rotWithShape="0">
                <a:blip r:embed="rId2"/>
                <a:stretch>
                  <a:fillRect l="-1096" t="-6452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28650" y="1658826"/>
            <a:ext cx="3165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" charset="0"/>
                <a:ea typeface="Times" charset="0"/>
                <a:cs typeface="Times" charset="0"/>
              </a:rPr>
              <a:t>Take curl of both sides: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084459" y="2143750"/>
            <a:ext cx="4044202" cy="924918"/>
            <a:chOff x="2084459" y="2143750"/>
            <a:chExt cx="4044202" cy="9249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2084459" y="2143750"/>
                  <a:ext cx="3666635" cy="404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(</m:t>
                        </m:r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)=−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𝜔𝜇</m:t>
                        </m:r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(</m:t>
                        </m:r>
                        <m:acc>
                          <m:accPr>
                            <m:chr m:val="⃑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4459" y="2143750"/>
                  <a:ext cx="3666635" cy="404663"/>
                </a:xfrm>
                <a:prstGeom prst="rect">
                  <a:avLst/>
                </a:prstGeom>
                <a:blipFill>
                  <a:blip r:embed="rId3"/>
                  <a:stretch>
                    <a:fillRect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4485839" y="2664005"/>
                  <a:ext cx="1642822" cy="40466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𝐻</m:t>
                            </m:r>
                          </m:e>
                        </m:acc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𝑗</m:t>
                        </m:r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𝜔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𝑐</m:t>
                            </m:r>
                          </m:sub>
                        </m:sSub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5839" y="2664005"/>
                  <a:ext cx="1642822" cy="404663"/>
                </a:xfrm>
                <a:prstGeom prst="rect">
                  <a:avLst/>
                </a:prstGeom>
                <a:blipFill>
                  <a:blip r:embed="rId4"/>
                  <a:stretch>
                    <a:fillRect r="-16357" b="-151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ight Brace 7"/>
            <p:cNvSpPr/>
            <p:nvPr/>
          </p:nvSpPr>
          <p:spPr>
            <a:xfrm rot="5400000">
              <a:off x="4802164" y="2292593"/>
              <a:ext cx="141251" cy="60157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" charset="0"/>
                <a:ea typeface="Times" charset="0"/>
                <a:cs typeface="Times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84459" y="3312685"/>
                <a:ext cx="4917920" cy="426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×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acc>
                            <m:accPr>
                              <m:chr m:val="⃑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𝛻</m:t>
                              </m:r>
                            </m:e>
                          </m:acc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×</m:t>
                          </m:r>
                          <m:acc>
                            <m:accPr>
                              <m:chr m:val="̃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=−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𝑗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𝜔𝜇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𝑗</m:t>
                          </m:r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𝑐</m:t>
                              </m:r>
                            </m:sub>
                          </m:sSub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𝜇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459" y="3312685"/>
                <a:ext cx="4917920" cy="426912"/>
              </a:xfrm>
              <a:prstGeom prst="rect">
                <a:avLst/>
              </a:prstGeom>
              <a:blipFill>
                <a:blip r:embed="rId5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782053" y="3958389"/>
            <a:ext cx="301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Times" charset="0"/>
                <a:ea typeface="Times" charset="0"/>
                <a:cs typeface="Times" charset="0"/>
              </a:rPr>
              <a:t>We use vector field equation: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88065" y="4514672"/>
                <a:ext cx="2150270" cy="427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×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acc>
                            <m:accPr>
                              <m:chr m:val="⃑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𝛻</m:t>
                              </m:r>
                            </m:e>
                          </m:acc>
                          <m:r>
                            <a:rPr lang="en-US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×</m:t>
                          </m:r>
                          <m:acc>
                            <m:accPr>
                              <m:chr m:val="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𝐴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065" y="4514672"/>
                <a:ext cx="2150270" cy="427040"/>
              </a:xfrm>
              <a:prstGeom prst="rect">
                <a:avLst/>
              </a:prstGeom>
              <a:blipFill>
                <a:blip r:embed="rId6"/>
                <a:stretch>
                  <a:fillRect t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1643808" y="4992139"/>
            <a:ext cx="6306133" cy="1003277"/>
            <a:chOff x="1643808" y="4992139"/>
            <a:chExt cx="6306133" cy="100327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1643808" y="4992139"/>
                  <a:ext cx="4917920" cy="42691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r>
                          <a:rPr lang="en-US" i="1">
                            <a:latin typeface="Cambria Math" charset="0"/>
                            <a:ea typeface="Times" charset="0"/>
                            <a:cs typeface="Times" charset="0"/>
                          </a:rPr>
                          <m:t>×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⃑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accPr>
                              <m:e>
                                <m:r>
                                  <a:rPr lang="en-US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𝛻</m:t>
                                </m:r>
                              </m:e>
                            </m:acc>
                            <m:r>
                              <a:rPr lang="en-US" i="1" smtClean="0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×</m:t>
                            </m:r>
                            <m:acc>
                              <m:accPr>
                                <m:chr m:val="̃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𝐸</m:t>
                                </m:r>
                              </m:e>
                            </m:acc>
                          </m:e>
                        </m:d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=</m:t>
                        </m:r>
                        <m:acc>
                          <m:accPr>
                            <m:chr m:val="⃑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</m:acc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⃑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𝛻</m:t>
                                </m:r>
                              </m:e>
                            </m:acc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∙</m:t>
                            </m:r>
                            <m:acc>
                              <m:accPr>
                                <m:chr m:val="̃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𝐸</m:t>
                                </m:r>
                              </m:e>
                            </m:acc>
                          </m:e>
                        </m:d>
                        <m:r>
                          <a:rPr lang="en-US" b="0" i="1" smtClean="0">
                            <a:latin typeface="Cambria Math" charset="0"/>
                            <a:ea typeface="Times" charset="0"/>
                            <a:cs typeface="Times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𝛻</m:t>
                            </m:r>
                          </m:e>
                          <m:sup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2</m:t>
                            </m:r>
                          </m:sup>
                        </m:sSup>
                        <m:acc>
                          <m:accPr>
                            <m:chr m:val="̃"/>
                            <m:ctrlPr>
                              <a:rPr lang="en-US" i="1">
                                <a:latin typeface="Cambria Math" panose="02040503050406030204" pitchFamily="18" charset="0"/>
                                <a:ea typeface="Times" charset="0"/>
                                <a:cs typeface="Times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43808" y="4992139"/>
                  <a:ext cx="4917920" cy="42691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ight Brace 12"/>
            <p:cNvSpPr/>
            <p:nvPr/>
          </p:nvSpPr>
          <p:spPr>
            <a:xfrm rot="5400000">
              <a:off x="4381057" y="5208849"/>
              <a:ext cx="141251" cy="60157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" charset="0"/>
                <a:ea typeface="Times" charset="0"/>
                <a:cs typeface="Times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4307380" y="5626084"/>
                  <a:ext cx="364256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latin typeface="Times" charset="0"/>
                      <a:ea typeface="Times" charset="0"/>
                      <a:cs typeface="Times" charset="0"/>
                    </a:rPr>
                    <a:t>= 0 (homogeneous, isotropic </a:t>
                  </a:r>
                  <a14:m>
                    <m:oMath xmlns:m="http://schemas.openxmlformats.org/officeDocument/2006/math"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𝜖</m:t>
                      </m:r>
                    </m:oMath>
                  </a14:m>
                  <a:r>
                    <a:rPr lang="en-US" dirty="0">
                      <a:latin typeface="Times" charset="0"/>
                      <a:ea typeface="Times" charset="0"/>
                      <a:cs typeface="Times" charset="0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7380" y="5626084"/>
                  <a:ext cx="3642561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1508" t="-9836" b="-245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112420" y="4528115"/>
                <a:ext cx="1745991" cy="427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acc>
                            <m:accPr>
                              <m:chr m:val="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𝛻</m:t>
                              </m:r>
                            </m:e>
                          </m:acc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∙</m:t>
                          </m:r>
                          <m:acc>
                            <m:accPr>
                              <m:chr m:val="⃑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𝐴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⃑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420" y="4528115"/>
                <a:ext cx="1745991" cy="427040"/>
              </a:xfrm>
              <a:prstGeom prst="rect">
                <a:avLst/>
              </a:prstGeom>
              <a:blipFill>
                <a:blip r:embed="rId9"/>
                <a:stretch>
                  <a:fillRect t="-5714" r="-12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928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12FEB-E29F-AA41-877E-D13330E4168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 charset="0"/>
                <a:ea typeface="Times" charset="0"/>
                <a:cs typeface="Times" charset="0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674471" y="1544276"/>
                <a:ext cx="1998047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→</m:t>
                      </m:r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𝐿𝑎𝑝𝑙𝑎𝑐𝑖𝑎𝑛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471" y="1544276"/>
                <a:ext cx="1998047" cy="374270"/>
              </a:xfrm>
              <a:prstGeom prst="rect">
                <a:avLst/>
              </a:prstGeom>
              <a:blipFill>
                <a:blip r:embed="rId2"/>
                <a:stretch>
                  <a:fillRect t="-3226"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946935" y="1430383"/>
                <a:ext cx="3070648" cy="7273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d>
                        <m:dPr>
                          <m:ctrlPr>
                            <a:rPr lang="mr-IN" b="0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b="0" i="1" smtClean="0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mr-IN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mr-IN" b="0" i="1" smtClean="0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mr-IN" b="0" i="1" smtClean="0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mr-IN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mr-IN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mr-IN" i="1">
                                  <a:latin typeface="Cambria Math" panose="02040503050406030204" pitchFamily="18" charset="0"/>
                                  <a:ea typeface="Times" charset="0"/>
                                  <a:cs typeface="Times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mr-IN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mr-IN" i="1">
                                  <a:latin typeface="Cambria Math" charset="0"/>
                                  <a:ea typeface="Times" charset="0"/>
                                  <a:cs typeface="Times" charset="0"/>
                                </a:rPr>
                                <m:t>𝜕</m:t>
                              </m:r>
                              <m:sSup>
                                <m:sSupPr>
                                  <m:ctrlPr>
                                    <a:rPr lang="mr-IN" i="1">
                                      <a:latin typeface="Cambria Math" panose="02040503050406030204" pitchFamily="18" charset="0"/>
                                      <a:ea typeface="Times" charset="0"/>
                                      <a:cs typeface="Times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charset="0"/>
                                      <a:ea typeface="Times" charset="0"/>
                                      <a:cs typeface="Times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6935" y="1430383"/>
                <a:ext cx="3070648" cy="7273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226932" y="2647467"/>
                <a:ext cx="2128596" cy="37427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𝛻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altLang="zh-CN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𝜇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  <m:acc>
                        <m:accPr>
                          <m:chr m:val="̃"/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𝐸</m:t>
                          </m:r>
                        </m:e>
                      </m:acc>
                      <m:r>
                        <a:rPr lang="en-US" altLang="zh-CN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932" y="2647467"/>
                <a:ext cx="2128596" cy="374270"/>
              </a:xfrm>
              <a:prstGeom prst="rect">
                <a:avLst/>
              </a:prstGeom>
              <a:blipFill>
                <a:blip r:embed="rId4"/>
                <a:stretch>
                  <a:fillRect t="-1563" b="-312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576097" y="2655563"/>
            <a:ext cx="3512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" charset="0"/>
                <a:ea typeface="Times" charset="0"/>
                <a:cs typeface="Times" charset="0"/>
              </a:rPr>
              <a:t>Homogeneous wave equation</a:t>
            </a:r>
            <a:endParaRPr lang="en-US" b="1" dirty="0">
              <a:latin typeface="Times" charset="0"/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376354" y="3673227"/>
                <a:ext cx="45449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Define,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Times" charset="0"/>
                        <a:cs typeface="Times" charset="0"/>
                      </a:rPr>
                      <m:t>𝛾</m:t>
                    </m:r>
                    <m:r>
                      <a:rPr lang="en-US" b="0" i="1" smtClean="0">
                        <a:latin typeface="Cambria Math" charset="0"/>
                        <a:ea typeface="Times" charset="0"/>
                        <a:cs typeface="Times" charset="0"/>
                      </a:rPr>
                      <m:t>=</m:t>
                    </m:r>
                  </m:oMath>
                </a14:m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 propagation constant </a:t>
                </a:r>
                <a:r>
                  <a:rPr lang="en-US" dirty="0">
                    <a:latin typeface="Times" charset="0"/>
                    <a:ea typeface="Times" charset="0"/>
                    <a:cs typeface="Times" charset="0"/>
                    <a:sym typeface="Wingdings"/>
                  </a:rPr>
                  <a:t> complex</a:t>
                </a:r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354" y="3673227"/>
                <a:ext cx="4544929" cy="369332"/>
              </a:xfrm>
              <a:prstGeom prst="rect">
                <a:avLst/>
              </a:prstGeom>
              <a:blipFill>
                <a:blip r:embed="rId5"/>
                <a:stretch>
                  <a:fillRect l="-1208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226932" y="4426790"/>
                <a:ext cx="2066424" cy="383191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𝜔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charset="0"/>
                          <a:ea typeface="Times" charset="0"/>
                          <a:cs typeface="Times" charset="0"/>
                        </a:rPr>
                        <m:t>𝜇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6932" y="4426790"/>
                <a:ext cx="2066424" cy="3831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970354" y="5299686"/>
                <a:ext cx="2641752" cy="37427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𝜵</m:t>
                          </m:r>
                        </m:e>
                        <m:sup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b="1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𝑬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  <a:ea typeface="Times" charset="0"/>
                          <a:cs typeface="Times" charset="0"/>
                        </a:rPr>
                        <m:t>−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𝜸</m:t>
                          </m:r>
                        </m:e>
                        <m:sup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b="1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𝑬</m:t>
                          </m:r>
                        </m:e>
                      </m:acc>
                      <m:r>
                        <a:rPr lang="en-US" altLang="zh-CN" b="1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altLang="zh-CN" b="1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𝟎</m:t>
                      </m:r>
                    </m:oMath>
                  </m:oMathPara>
                </a14:m>
                <a:endParaRPr lang="en-US" b="1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354" y="5299686"/>
                <a:ext cx="2641752" cy="374270"/>
              </a:xfrm>
              <a:prstGeom prst="rect">
                <a:avLst/>
              </a:prstGeom>
              <a:blipFill>
                <a:blip r:embed="rId7"/>
                <a:stretch>
                  <a:fillRect t="-6250" b="-312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5279192" y="5299686"/>
                <a:ext cx="2641752" cy="37427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𝜵</m:t>
                          </m:r>
                        </m:e>
                        <m:sup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b="1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  <m:t>𝑯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  <a:ea typeface="Times" charset="0"/>
                          <a:cs typeface="Times" charset="0"/>
                        </a:rPr>
                        <m:t>−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𝜸</m:t>
                          </m:r>
                        </m:e>
                        <m:sup>
                          <m:r>
                            <a:rPr lang="en-US" b="1" i="1">
                              <a:latin typeface="Cambria Math" charset="0"/>
                              <a:ea typeface="Times" charset="0"/>
                              <a:cs typeface="Times" charset="0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̃"/>
                          <m:ctrlPr>
                            <a:rPr lang="en-US" b="1" i="1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</m:ctrlPr>
                        </m:acc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Times" charset="0"/>
                              <a:cs typeface="Times" charset="0"/>
                            </a:rPr>
                            <m:t>𝑯</m:t>
                          </m:r>
                        </m:e>
                      </m:acc>
                      <m:r>
                        <a:rPr lang="en-US" altLang="zh-CN" b="1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=</m:t>
                      </m:r>
                      <m:r>
                        <a:rPr lang="en-US" altLang="zh-CN" b="1" i="1" smtClean="0">
                          <a:latin typeface="Cambria Math" charset="0"/>
                          <a:ea typeface="Times" charset="0"/>
                          <a:cs typeface="Times" charset="0"/>
                        </a:rPr>
                        <m:t>𝟎</m:t>
                      </m:r>
                    </m:oMath>
                  </m:oMathPara>
                </a14:m>
                <a:endParaRPr lang="en-US" b="1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9192" y="5299686"/>
                <a:ext cx="2641752" cy="374270"/>
              </a:xfrm>
              <a:prstGeom prst="rect">
                <a:avLst/>
              </a:prstGeom>
              <a:blipFill>
                <a:blip r:embed="rId8"/>
                <a:stretch>
                  <a:fillRect t="-6250" b="-312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2">
            <a:extLst>
              <a:ext uri="{FF2B5EF4-FFF2-40B4-BE49-F238E27FC236}">
                <a16:creationId xmlns:a16="http://schemas.microsoft.com/office/drawing/2014/main" id="{681927A0-32C3-43D0-BF87-56D0C9FD3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747" y="515716"/>
            <a:ext cx="7886700" cy="483679"/>
          </a:xfrm>
        </p:spPr>
        <p:txBody>
          <a:bodyPr/>
          <a:lstStyle/>
          <a:p>
            <a:r>
              <a:rPr lang="en-US" sz="2800" dirty="0">
                <a:latin typeface="+mn-lt"/>
                <a:ea typeface="Times" charset="0"/>
                <a:cs typeface="Times" charset="0"/>
              </a:rPr>
              <a:t>Wave Equations</a:t>
            </a:r>
          </a:p>
        </p:txBody>
      </p:sp>
    </p:spTree>
    <p:extLst>
      <p:ext uri="{BB962C8B-B14F-4D97-AF65-F5344CB8AC3E}">
        <p14:creationId xmlns:p14="http://schemas.microsoft.com/office/powerpoint/2010/main" val="124284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alhoun2_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ve_theme" id="{EABE9A43-5E56-4503-8D3F-FD862FEF00AC}" vid="{F6C33264-4136-40AB-813F-FFB14CA52E4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11172</TotalTime>
  <Words>873</Words>
  <Application>Microsoft Office PowerPoint</Application>
  <PresentationFormat>On-screen Show (4:3)</PresentationFormat>
  <Paragraphs>145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Times</vt:lpstr>
      <vt:lpstr>Office Theme</vt:lpstr>
      <vt:lpstr>2_calhoun2_theme</vt:lpstr>
      <vt:lpstr>ELEN E3401: Electromagnetics Spring 2025  Prof. Keren Bergman   Lecture #18 </vt:lpstr>
      <vt:lpstr>Dynamic Fields</vt:lpstr>
      <vt:lpstr>Time-harmonic fields</vt:lpstr>
      <vt:lpstr>Time-harmonic fields</vt:lpstr>
      <vt:lpstr>Complex Permittivity</vt:lpstr>
      <vt:lpstr>Complex Permittivity</vt:lpstr>
      <vt:lpstr>Complex Permittivity</vt:lpstr>
      <vt:lpstr>Wave Equations</vt:lpstr>
      <vt:lpstr>Wave Equations</vt:lpstr>
      <vt:lpstr>Wave Equations</vt:lpstr>
      <vt:lpstr>Source free Maxwell Equations</vt:lpstr>
      <vt:lpstr>Uniform plane wave - lossless</vt:lpstr>
      <vt:lpstr>Uniform plane wave - lossless</vt:lpstr>
      <vt:lpstr>Why E ̃_z=0?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Calhoun</dc:creator>
  <cp:lastModifiedBy>Keren Bergman</cp:lastModifiedBy>
  <cp:revision>932</cp:revision>
  <dcterms:created xsi:type="dcterms:W3CDTF">2017-05-24T20:39:21Z</dcterms:created>
  <dcterms:modified xsi:type="dcterms:W3CDTF">2025-04-07T22:28:20Z</dcterms:modified>
</cp:coreProperties>
</file>